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7"/>
  </p:notesMasterIdLst>
  <p:sldIdLst>
    <p:sldId id="256" r:id="rId2"/>
    <p:sldId id="277" r:id="rId3"/>
    <p:sldId id="289" r:id="rId4"/>
    <p:sldId id="290" r:id="rId5"/>
    <p:sldId id="292" r:id="rId6"/>
    <p:sldId id="274" r:id="rId7"/>
    <p:sldId id="283" r:id="rId8"/>
    <p:sldId id="286" r:id="rId9"/>
    <p:sldId id="287" r:id="rId10"/>
    <p:sldId id="275" r:id="rId11"/>
    <p:sldId id="276" r:id="rId12"/>
    <p:sldId id="262" r:id="rId13"/>
    <p:sldId id="263" r:id="rId14"/>
    <p:sldId id="264" r:id="rId15"/>
    <p:sldId id="268" r:id="rId16"/>
  </p:sldIdLst>
  <p:sldSz cx="12192000" cy="68580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FE498"/>
    <a:srgbClr val="8BC741"/>
    <a:srgbClr val="3E8B66"/>
    <a:srgbClr val="CB9900"/>
    <a:srgbClr val="95D8F6"/>
    <a:srgbClr val="EEA9CB"/>
    <a:srgbClr val="9E4F41"/>
    <a:srgbClr val="B5784A"/>
    <a:srgbClr val="DC925D"/>
    <a:srgbClr val="FDD0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457"/>
    <p:restoredTop sz="96543"/>
  </p:normalViewPr>
  <p:slideViewPr>
    <p:cSldViewPr snapToGrid="0">
      <p:cViewPr>
        <p:scale>
          <a:sx n="81" d="100"/>
          <a:sy n="81" d="100"/>
        </p:scale>
        <p:origin x="408" y="13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06T20:51:46.173"/>
    </inkml:context>
    <inkml:brush xml:id="br0">
      <inkml:brushProperty name="width" value="0.5" units="cm"/>
      <inkml:brushProperty name="height" value="1" units="cm"/>
      <inkml:brushProperty name="color" value="#FFD147"/>
      <inkml:brushProperty name="tip" value="rectangle"/>
      <inkml:brushProperty name="rasterOp" value="maskPen"/>
    </inkml:brush>
  </inkml:definitions>
  <inkml:trace contextRef="#ctx0" brushRef="#br0">0 28,'62'-9,"24"-2,-66 10,42-2,-28 3,27-2,4 0,-5 6,9-2,15 1,-16 2,-11 7,19-1,19 0,-20-1,-27-1,53 6,-6-2,-70-10,27 3,-4 2,-33-4,17 1,-6 2,-10-6,25 2,-22-3,7 0,19 0,-26 0,71 0,-70 0,77 0,-79 0,68 4,-68-3,64 6,-65-6,59 2,-60-3,31 0,-30 0,3 0,14 0,-15-3,15 2,-10-3,12 4,-13 0,38 0,-44-3,62-2,-62 0,55-2,-57 6,39-2,-41 3,23 3,-15-2,8 6,-2-6,8 6,-16-6,36 3,-40-4,49 0,-48 0,38 0,-42 0,32 0,-28 0,17-4,-9 3,-2-6,1 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06T20:51:46.174"/>
    </inkml:context>
    <inkml:brush xml:id="br0">
      <inkml:brushProperty name="width" value="0.5" units="cm"/>
      <inkml:brushProperty name="height" value="1" units="cm"/>
      <inkml:brushProperty name="color" value="#FFD147"/>
      <inkml:brushProperty name="tip" value="rectangle"/>
      <inkml:brushProperty name="rasterOp" value="maskPen"/>
    </inkml:brush>
  </inkml:definitions>
  <inkml:trace contextRef="#ctx0" brushRef="#br0">0 140,'62'-5,"-12"2,-42 3,39-11,-29 8,36-8,6 4,-32 2,38-1,1 0,-40-2,57 3,0 2,-54-2,59 1,1 1,-56 2,52-4,1-1,-56 4,42-2,-2 1,-49 3,30 0,0 0,-34 0,57 0,-60 0,43 0,-45 0,38 0,-38 4,41-4,-39 4,56 0,-53-4,76 4,-75-4,40 0,0 0,-35 0,48 0,-14 7,20-5,-6 5,-16-5,-8 0,-30-2,32 4,-34-8,1 3,17-6,-15 6,12-6,-5 3,-7-1,25-2,-27 6,41-6,-43 6,50-10,-50 9,43-5,-45 7,34-4,-31 3,14-2,-14 3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06T20:51:46.175"/>
    </inkml:context>
    <inkml:brush xml:id="br0">
      <inkml:brushProperty name="width" value="0.5" units="cm"/>
      <inkml:brushProperty name="height" value="1" units="cm"/>
      <inkml:brushProperty name="color" value="#FFD147"/>
      <inkml:brushProperty name="tip" value="rectangle"/>
      <inkml:brushProperty name="rasterOp" value="maskPen"/>
    </inkml:brush>
  </inkml:definitions>
  <inkml:trace contextRef="#ctx0" brushRef="#br0">1 70,'64'0,"-12"0,-40 0,6-4,32-4,-18 3,16-3,42 1,-58 5,35-2,23-3,-17 3,-15 2,12-1,25-1,2 0,-24 2,1 1,8 0,29-1,0 1,-28 0,-5 1,2 3,26 2,-1 0,-28-1,-15 1,4 2,21 3,0 1,-25-4,-14-2,25 4,19 3,-21-3,-31-7,58 7,-2 0,-62-7,45 2,-3-1,-54-3,47 0,-61 0,8 0,28-4,-24 3,45-2,-51 3,33 0,-31 0,32-4,-32 3,42-6,-43 6,57-6,-55 6,41-3,-47 4,12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2562CD-F992-3641-B2B2-6D8F913F8436}" type="datetimeFigureOut">
              <a:rPr lang="en-US" smtClean="0"/>
              <a:t>10/2/24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192061-FE6C-9048-9884-ACF9985138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5125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92061-FE6C-9048-9884-ACF9985138B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9724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92061-FE6C-9048-9884-ACF9985138B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812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92061-FE6C-9048-9884-ACF9985138B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6474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92061-FE6C-9048-9884-ACF9985138B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6749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Validate</a:t>
            </a:r>
            <a:r>
              <a:rPr lang="zh-CN" altLang="en-US" dirty="0"/>
              <a:t> </a:t>
            </a:r>
            <a:r>
              <a:rPr lang="en-US" altLang="zh-CN" dirty="0"/>
              <a:t>our</a:t>
            </a:r>
            <a:r>
              <a:rPr lang="zh-CN" altLang="en-US" dirty="0"/>
              <a:t> </a:t>
            </a:r>
            <a:r>
              <a:rPr lang="en-US" altLang="zh-CN" dirty="0"/>
              <a:t>design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92061-FE6C-9048-9884-ACF9985138B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6991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Direct</a:t>
            </a:r>
            <a:r>
              <a:rPr lang="zh-CN" altLang="en-US" dirty="0"/>
              <a:t> </a:t>
            </a:r>
            <a:r>
              <a:rPr lang="en-US" altLang="zh-CN" dirty="0"/>
              <a:t>them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future</a:t>
            </a:r>
            <a:r>
              <a:rPr lang="zh-CN" altLang="en-US" dirty="0"/>
              <a:t> </a:t>
            </a:r>
            <a:r>
              <a:rPr lang="en-US" altLang="zh-CN" dirty="0"/>
              <a:t>directions;</a:t>
            </a:r>
            <a:r>
              <a:rPr lang="zh-CN" altLang="en-US" dirty="0"/>
              <a:t> </a:t>
            </a:r>
            <a:r>
              <a:rPr lang="en-US" altLang="zh-CN" dirty="0"/>
              <a:t>RLHF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92061-FE6C-9048-9884-ACF9985138B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2562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92061-FE6C-9048-9884-ACF9985138B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6305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Introduce</a:t>
            </a:r>
            <a:r>
              <a:rPr lang="zh-CN" altLang="en-US" dirty="0"/>
              <a:t> </a:t>
            </a:r>
            <a:r>
              <a:rPr lang="en-US" altLang="zh-CN" dirty="0"/>
              <a:t>problem</a:t>
            </a:r>
            <a:r>
              <a:rPr lang="zh-CN" altLang="en-US" dirty="0"/>
              <a:t> </a:t>
            </a:r>
            <a:r>
              <a:rPr lang="en-US" altLang="zh-CN" dirty="0"/>
              <a:t>setting,</a:t>
            </a:r>
            <a:r>
              <a:rPr lang="zh-CN" altLang="en-US" dirty="0"/>
              <a:t> </a:t>
            </a:r>
            <a:r>
              <a:rPr lang="en-US" altLang="zh-CN" dirty="0"/>
              <a:t>task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dataset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92061-FE6C-9048-9884-ACF9985138B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7425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42A0AC-EC02-AB05-27A7-C8697537EA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DDBBF15-B5EF-6193-58D1-76A5CA54B8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485BC22-25FE-C1A8-8F4E-5E873DB142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GAN</a:t>
            </a:r>
            <a:r>
              <a:rPr lang="zh-CN" altLang="en-US" dirty="0"/>
              <a:t> </a:t>
            </a:r>
            <a:r>
              <a:rPr lang="en-US" altLang="zh-CN" dirty="0"/>
              <a:t>vs.</a:t>
            </a:r>
            <a:r>
              <a:rPr lang="zh-CN" altLang="en-US" dirty="0"/>
              <a:t> </a:t>
            </a:r>
            <a:r>
              <a:rPr lang="en-US" altLang="zh-CN" dirty="0"/>
              <a:t>diffusion</a:t>
            </a:r>
            <a:r>
              <a:rPr lang="zh-CN" altLang="en-US" dirty="0"/>
              <a:t> </a:t>
            </a:r>
            <a:r>
              <a:rPr lang="en-US" altLang="zh-CN" dirty="0"/>
              <a:t>models;</a:t>
            </a:r>
            <a:r>
              <a:rPr lang="zh-CN" altLang="en-US" dirty="0"/>
              <a:t> </a:t>
            </a:r>
            <a:r>
              <a:rPr lang="en-US" altLang="zh-CN" dirty="0"/>
              <a:t>image</a:t>
            </a:r>
            <a:r>
              <a:rPr lang="zh-CN" altLang="en-US" dirty="0"/>
              <a:t> </a:t>
            </a:r>
            <a:r>
              <a:rPr lang="en-US" altLang="zh-CN" dirty="0"/>
              <a:t>transformation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7CF2AA-CE8C-07CB-CFC2-57DE1BA7B1C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92061-FE6C-9048-9884-ACF9985138B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7266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AA4086-B08E-25C7-AE56-0D4B015077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61083EB-3F08-5AD9-C2C7-75089230D64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3FD436E-86FC-618E-92AC-1B34419B2A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Other</a:t>
            </a:r>
            <a:r>
              <a:rPr lang="zh-CN" altLang="en-US" dirty="0"/>
              <a:t> </a:t>
            </a:r>
            <a:r>
              <a:rPr lang="en-US" altLang="zh-CN" dirty="0"/>
              <a:t>DM</a:t>
            </a:r>
            <a:r>
              <a:rPr lang="zh-CN" altLang="en-US" dirty="0"/>
              <a:t> </a:t>
            </a:r>
            <a:r>
              <a:rPr lang="en-US" altLang="zh-CN" dirty="0"/>
              <a:t>papers;</a:t>
            </a:r>
            <a:r>
              <a:rPr lang="zh-CN" altLang="en-US" dirty="0"/>
              <a:t> </a:t>
            </a:r>
            <a:r>
              <a:rPr lang="en-US" altLang="zh-CN" dirty="0"/>
              <a:t>unsolved</a:t>
            </a:r>
            <a:r>
              <a:rPr lang="zh-CN" altLang="en-US" dirty="0"/>
              <a:t> </a:t>
            </a:r>
            <a:r>
              <a:rPr lang="en-US" altLang="zh-CN" dirty="0"/>
              <a:t>problems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74CDEF-321A-8F67-8F9E-BA7156C04CD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92061-FE6C-9048-9884-ACF9985138B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290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3696DE-84B9-93F0-F806-19719D834A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7C54E91-E577-C96C-CEEC-61E3758BFA4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4B0E11B-A5C8-7D93-0EC2-822C2E550E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Introduce</a:t>
            </a:r>
            <a:r>
              <a:rPr lang="zh-CN" altLang="en-US" dirty="0"/>
              <a:t> </a:t>
            </a:r>
            <a:r>
              <a:rPr lang="en-US" altLang="zh-CN" dirty="0"/>
              <a:t>pipeline;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CEACFC-6CDF-4AA9-E8F4-604C7422E67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92061-FE6C-9048-9884-ACF9985138B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3433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Main</a:t>
            </a:r>
            <a:r>
              <a:rPr lang="zh-CN" altLang="en-US" dirty="0"/>
              <a:t> </a:t>
            </a:r>
            <a:r>
              <a:rPr lang="en-US" altLang="zh-CN" dirty="0"/>
              <a:t>finetuning</a:t>
            </a:r>
            <a:r>
              <a:rPr lang="zh-CN" altLang="en-US" dirty="0"/>
              <a:t> </a:t>
            </a:r>
            <a:r>
              <a:rPr lang="en-US" altLang="zh-CN" dirty="0"/>
              <a:t>techniques</a:t>
            </a:r>
            <a:r>
              <a:rPr lang="zh-CN" altLang="en-US" dirty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92061-FE6C-9048-9884-ACF9985138B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6109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integrate</a:t>
            </a:r>
            <a:r>
              <a:rPr lang="zh-CN" altLang="en-US" dirty="0"/>
              <a:t> </a:t>
            </a:r>
            <a:r>
              <a:rPr lang="en-US" altLang="zh-CN" dirty="0"/>
              <a:t>TI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 err="1"/>
              <a:t>LoRA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finetune</a:t>
            </a:r>
            <a:r>
              <a:rPr lang="zh-CN" altLang="en-US" dirty="0"/>
              <a:t> </a:t>
            </a:r>
            <a:r>
              <a:rPr lang="en-US" altLang="zh-CN" dirty="0"/>
              <a:t>DM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11BDC1-4669-2244-BB13-7BDE8D17A74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5042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145AD9-4A44-0F46-A7CD-AACCB4D59C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1A337B9-ECFE-3220-C6BE-F4F89F0AE5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52B08B4-50CD-30A7-D44C-CD9D56F8CE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/>
              <a:t>Img</a:t>
            </a:r>
            <a:r>
              <a:rPr lang="en-US" altLang="zh-CN" dirty="0"/>
              <a:t>-to-</a:t>
            </a:r>
            <a:r>
              <a:rPr lang="en-US" altLang="zh-CN" dirty="0" err="1"/>
              <a:t>img</a:t>
            </a:r>
            <a:r>
              <a:rPr lang="zh-CN" altLang="en-US" dirty="0"/>
              <a:t> </a:t>
            </a:r>
            <a:r>
              <a:rPr lang="en-US" altLang="zh-CN" dirty="0"/>
              <a:t>vs</a:t>
            </a:r>
            <a:r>
              <a:rPr lang="zh-CN" altLang="en-US" dirty="0"/>
              <a:t> </a:t>
            </a:r>
            <a:r>
              <a:rPr lang="en-US" altLang="zh-CN" dirty="0"/>
              <a:t>txt-to-</a:t>
            </a:r>
            <a:r>
              <a:rPr lang="en-US" altLang="zh-CN" dirty="0" err="1"/>
              <a:t>img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99DB98-61DE-E706-5E20-C80747120E9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11BDC1-4669-2244-BB13-7BDE8D17A74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1193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B866A1-62F5-E984-3D36-CDCA715D17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B63E194-B019-EC94-FC33-08B4FE2F666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9ABF7FD-F511-137D-FA82-8E17B181B2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Introduce</a:t>
            </a:r>
            <a:r>
              <a:rPr lang="zh-CN" altLang="en-US" dirty="0"/>
              <a:t> </a:t>
            </a:r>
            <a:r>
              <a:rPr lang="en-US" altLang="zh-CN" dirty="0"/>
              <a:t>3</a:t>
            </a:r>
            <a:r>
              <a:rPr lang="zh-CN" altLang="en-US" dirty="0"/>
              <a:t> </a:t>
            </a:r>
            <a:r>
              <a:rPr lang="en-US" altLang="zh-CN" dirty="0"/>
              <a:t>settings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CE1D05-4789-7F43-32CF-482E4404AD2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92061-FE6C-9048-9884-ACF9985138B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8295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7"/>
          <p:cNvSpPr>
            <a:spLocks noChangeArrowheads="1"/>
          </p:cNvSpPr>
          <p:nvPr/>
        </p:nvSpPr>
        <p:spPr bwMode="auto">
          <a:xfrm>
            <a:off x="812800" y="1219200"/>
            <a:ext cx="10566400" cy="9144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en-US" sz="1800">
              <a:cs typeface="+mn-cs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2641601" y="3962400"/>
            <a:ext cx="8682567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 sz="1800">
              <a:cs typeface="+mn-cs"/>
            </a:endParaRPr>
          </a:p>
        </p:txBody>
      </p:sp>
      <p:sp>
        <p:nvSpPr>
          <p:cNvPr id="8601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219201" y="1524000"/>
            <a:ext cx="10164233" cy="1752600"/>
          </a:xfrm>
        </p:spPr>
        <p:txBody>
          <a:bodyPr/>
          <a:lstStyle>
            <a:lvl1pPr>
              <a:defRPr sz="50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8601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641600" y="3962400"/>
            <a:ext cx="8737600" cy="17526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2800"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FC244AA-9F4A-8142-A42C-97AA38E31113}" type="datetimeFigureOut">
              <a:rPr lang="en-US" smtClean="0"/>
              <a:t>10/2/24</a:t>
            </a:fld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3638"/>
            <a:ext cx="3860800" cy="45720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21EF672-D81C-F042-8AB8-8793F3394C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9384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FC244AA-9F4A-8142-A42C-97AA38E31113}" type="datetimeFigureOut">
              <a:rPr lang="en-US" smtClean="0"/>
              <a:t>10/2/24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21EF672-D81C-F042-8AB8-8793F3394C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7416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7813"/>
            <a:ext cx="2743200" cy="58531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7813"/>
            <a:ext cx="8026400" cy="58531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FC244AA-9F4A-8142-A42C-97AA38E31113}" type="datetimeFigureOut">
              <a:rPr lang="en-US" smtClean="0"/>
              <a:t>10/2/24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21EF672-D81C-F042-8AB8-8793F3394C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9935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7814"/>
            <a:ext cx="10972800" cy="1139825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600" y="1600201"/>
            <a:ext cx="5384800" cy="45307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307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FC244AA-9F4A-8142-A42C-97AA38E31113}" type="datetimeFigureOut">
              <a:rPr lang="en-US" smtClean="0"/>
              <a:t>10/2/24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21EF672-D81C-F042-8AB8-8793F3394C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5568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7814"/>
            <a:ext cx="10972800" cy="1139825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09600" y="1600201"/>
            <a:ext cx="10972800" cy="4530725"/>
          </a:xfrm>
        </p:spPr>
        <p:txBody>
          <a:bodyPr/>
          <a:lstStyle/>
          <a:p>
            <a:pPr lvl="0"/>
            <a:r>
              <a:rPr lang="en-US" noProof="0"/>
              <a:t>Click icon to add table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FC244AA-9F4A-8142-A42C-97AA38E31113}" type="datetimeFigureOut">
              <a:rPr lang="en-US" smtClean="0"/>
              <a:t>10/2/24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21EF672-D81C-F042-8AB8-8793F3394C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0058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FC244AA-9F4A-8142-A42C-97AA38E31113}" type="datetimeFigureOut">
              <a:rPr lang="en-US" smtClean="0"/>
              <a:t>10/2/24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21EF672-D81C-F042-8AB8-8793F3394C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9217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/>
          <a:lstStyle>
            <a:lvl1pPr algn="l">
              <a:defRPr sz="3200" b="1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FC244AA-9F4A-8142-A42C-97AA38E31113}" type="datetimeFigureOut">
              <a:rPr lang="en-US" smtClean="0"/>
              <a:t>10/2/24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21EF672-D81C-F042-8AB8-8793F3394C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9627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FC244AA-9F4A-8142-A42C-97AA38E31113}" type="datetimeFigureOut">
              <a:rPr lang="en-US" smtClean="0"/>
              <a:t>10/2/24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21EF672-D81C-F042-8AB8-8793F3394C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8742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FC244AA-9F4A-8142-A42C-97AA38E31113}" type="datetimeFigureOut">
              <a:rPr lang="en-US" smtClean="0"/>
              <a:t>10/2/24</a:t>
            </a:fld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21EF672-D81C-F042-8AB8-8793F3394C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528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FC244AA-9F4A-8142-A42C-97AA38E31113}" type="datetimeFigureOut">
              <a:rPr lang="en-US" smtClean="0"/>
              <a:t>10/2/24</a:t>
            </a:fld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21EF672-D81C-F042-8AB8-8793F3394C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8285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FC244AA-9F4A-8142-A42C-97AA38E31113}" type="datetimeFigureOut">
              <a:rPr lang="en-US" smtClean="0"/>
              <a:t>10/2/24</a:t>
            </a:fld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21EF672-D81C-F042-8AB8-8793F3394C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8743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FC244AA-9F4A-8142-A42C-97AA38E31113}" type="datetimeFigureOut">
              <a:rPr lang="en-US" smtClean="0"/>
              <a:t>10/2/24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21EF672-D81C-F042-8AB8-8793F3394C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2878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FC244AA-9F4A-8142-A42C-97AA38E31113}" type="datetimeFigureOut">
              <a:rPr lang="en-US" smtClean="0"/>
              <a:t>10/2/24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21EF672-D81C-F042-8AB8-8793F3394C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9728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7814"/>
            <a:ext cx="10972800" cy="1139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  <a:endParaRPr lang="en-US" altLang="en-US" dirty="0"/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1"/>
            <a:ext cx="10972800" cy="453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  <a:endParaRPr lang="en-US" altLang="en-US" dirty="0"/>
          </a:p>
        </p:txBody>
      </p:sp>
      <p:sp>
        <p:nvSpPr>
          <p:cNvPr id="8499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3638"/>
            <a:ext cx="2844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+mj-lt"/>
                <a:cs typeface="+mn-cs"/>
              </a:defRPr>
            </a:lvl1pPr>
          </a:lstStyle>
          <a:p>
            <a:fld id="{2FC244AA-9F4A-8142-A42C-97AA38E31113}" type="datetimeFigureOut">
              <a:rPr lang="en-US" smtClean="0"/>
              <a:t>10/2/24</a:t>
            </a:fld>
            <a:endParaRPr lang="en-US"/>
          </a:p>
        </p:txBody>
      </p:sp>
      <p:sp>
        <p:nvSpPr>
          <p:cNvPr id="8499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8400"/>
            <a:ext cx="3860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+mj-lt"/>
                <a:cs typeface="+mn-cs"/>
              </a:defRPr>
            </a:lvl1pPr>
          </a:lstStyle>
          <a:p>
            <a:endParaRPr lang="en-US"/>
          </a:p>
        </p:txBody>
      </p:sp>
      <p:sp>
        <p:nvSpPr>
          <p:cNvPr id="8499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3638"/>
            <a:ext cx="2844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+mj-lt"/>
                <a:cs typeface="+mn-cs"/>
              </a:defRPr>
            </a:lvl1pPr>
          </a:lstStyle>
          <a:p>
            <a:fld id="{B21EF672-D81C-F042-8AB8-8793F3394C41}" type="slidenum">
              <a:rPr lang="en-US" smtClean="0"/>
              <a:t>‹#›</a:t>
            </a:fld>
            <a:endParaRPr lang="en-US"/>
          </a:p>
        </p:txBody>
      </p:sp>
      <p:sp>
        <p:nvSpPr>
          <p:cNvPr id="84999" name="Freeform 7"/>
          <p:cNvSpPr>
            <a:spLocks noChangeArrowheads="1"/>
          </p:cNvSpPr>
          <p:nvPr/>
        </p:nvSpPr>
        <p:spPr bwMode="auto">
          <a:xfrm>
            <a:off x="508000" y="228600"/>
            <a:ext cx="10972800" cy="6096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en-US" sz="1800">
              <a:cs typeface="+mn-cs"/>
            </a:endParaRPr>
          </a:p>
        </p:txBody>
      </p:sp>
      <p:sp>
        <p:nvSpPr>
          <p:cNvPr id="85000" name="Line 8"/>
          <p:cNvSpPr>
            <a:spLocks noChangeShapeType="1"/>
          </p:cNvSpPr>
          <p:nvPr/>
        </p:nvSpPr>
        <p:spPr bwMode="auto">
          <a:xfrm>
            <a:off x="609600" y="6172200"/>
            <a:ext cx="109728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 sz="180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340172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000">
          <a:solidFill>
            <a:schemeClr val="tx1"/>
          </a:solidFill>
          <a:latin typeface="+mn-lt"/>
        </a:defRPr>
      </a:lvl2pPr>
      <a:lvl3pPr marL="1022350" indent="-35083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1800">
          <a:solidFill>
            <a:schemeClr val="tx1"/>
          </a:solidFill>
          <a:latin typeface="+mn-lt"/>
        </a:defRPr>
      </a:lvl3pPr>
      <a:lvl4pPr marL="1339850" indent="-31591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 sz="1600">
          <a:solidFill>
            <a:schemeClr val="tx1"/>
          </a:solidFill>
          <a:latin typeface="+mn-lt"/>
        </a:defRPr>
      </a:lvl4pPr>
      <a:lvl5pPr marL="1681163" indent="-33972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138363" indent="-33972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595563" indent="-33972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3052763" indent="-33972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509963" indent="-33972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13" Type="http://schemas.openxmlformats.org/officeDocument/2006/relationships/image" Target="../media/image12.jpg"/><Relationship Id="rId3" Type="http://schemas.openxmlformats.org/officeDocument/2006/relationships/image" Target="../media/image2.jpg"/><Relationship Id="rId7" Type="http://schemas.openxmlformats.org/officeDocument/2006/relationships/image" Target="../media/image6.jpg"/><Relationship Id="rId12" Type="http://schemas.openxmlformats.org/officeDocument/2006/relationships/image" Target="../media/image1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11" Type="http://schemas.openxmlformats.org/officeDocument/2006/relationships/image" Target="../media/image10.jpg"/><Relationship Id="rId5" Type="http://schemas.openxmlformats.org/officeDocument/2006/relationships/image" Target="../media/image4.jpg"/><Relationship Id="rId10" Type="http://schemas.openxmlformats.org/officeDocument/2006/relationships/image" Target="../media/image9.jpg"/><Relationship Id="rId4" Type="http://schemas.openxmlformats.org/officeDocument/2006/relationships/image" Target="../media/image3.jpg"/><Relationship Id="rId9" Type="http://schemas.openxmlformats.org/officeDocument/2006/relationships/image" Target="../media/image8.jpg"/><Relationship Id="rId14" Type="http://schemas.openxmlformats.org/officeDocument/2006/relationships/image" Target="../media/image13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13" Type="http://schemas.openxmlformats.org/officeDocument/2006/relationships/image" Target="../media/image20.png"/><Relationship Id="rId18" Type="http://schemas.openxmlformats.org/officeDocument/2006/relationships/image" Target="../media/image24.jpg"/><Relationship Id="rId3" Type="http://schemas.openxmlformats.org/officeDocument/2006/relationships/image" Target="../media/image2.jpg"/><Relationship Id="rId21" Type="http://schemas.openxmlformats.org/officeDocument/2006/relationships/image" Target="../media/image13.jpg"/><Relationship Id="rId7" Type="http://schemas.openxmlformats.org/officeDocument/2006/relationships/image" Target="../media/image7.jpg"/><Relationship Id="rId12" Type="http://schemas.openxmlformats.org/officeDocument/2006/relationships/image" Target="../media/image12.jpg"/><Relationship Id="rId17" Type="http://schemas.openxmlformats.org/officeDocument/2006/relationships/image" Target="../media/image23.jp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22.jpg"/><Relationship Id="rId20" Type="http://schemas.openxmlformats.org/officeDocument/2006/relationships/image" Target="../media/image2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11" Type="http://schemas.openxmlformats.org/officeDocument/2006/relationships/image" Target="../media/image11.jpg"/><Relationship Id="rId5" Type="http://schemas.openxmlformats.org/officeDocument/2006/relationships/image" Target="../media/image5.jpg"/><Relationship Id="rId15" Type="http://schemas.openxmlformats.org/officeDocument/2006/relationships/image" Target="../media/image14.png"/><Relationship Id="rId10" Type="http://schemas.openxmlformats.org/officeDocument/2006/relationships/image" Target="../media/image10.jpg"/><Relationship Id="rId19" Type="http://schemas.openxmlformats.org/officeDocument/2006/relationships/image" Target="../media/image18.jpg"/><Relationship Id="rId4" Type="http://schemas.openxmlformats.org/officeDocument/2006/relationships/image" Target="../media/image3.jpg"/><Relationship Id="rId9" Type="http://schemas.openxmlformats.org/officeDocument/2006/relationships/image" Target="../media/image9.jpg"/><Relationship Id="rId14" Type="http://schemas.openxmlformats.org/officeDocument/2006/relationships/image" Target="../media/image21.svg"/><Relationship Id="rId22" Type="http://schemas.openxmlformats.org/officeDocument/2006/relationships/image" Target="../media/image4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g"/><Relationship Id="rId13" Type="http://schemas.openxmlformats.org/officeDocument/2006/relationships/image" Target="../media/image10.jpg"/><Relationship Id="rId3" Type="http://schemas.openxmlformats.org/officeDocument/2006/relationships/image" Target="../media/image22.jpg"/><Relationship Id="rId7" Type="http://schemas.openxmlformats.org/officeDocument/2006/relationships/image" Target="../media/image3.jpg"/><Relationship Id="rId12" Type="http://schemas.openxmlformats.org/officeDocument/2006/relationships/image" Target="../media/image9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jpg"/><Relationship Id="rId11" Type="http://schemas.openxmlformats.org/officeDocument/2006/relationships/image" Target="../media/image8.jpg"/><Relationship Id="rId5" Type="http://schemas.openxmlformats.org/officeDocument/2006/relationships/image" Target="../media/image18.jpg"/><Relationship Id="rId15" Type="http://schemas.openxmlformats.org/officeDocument/2006/relationships/image" Target="../media/image12.jpg"/><Relationship Id="rId10" Type="http://schemas.openxmlformats.org/officeDocument/2006/relationships/image" Target="../media/image7.jpg"/><Relationship Id="rId4" Type="http://schemas.openxmlformats.org/officeDocument/2006/relationships/image" Target="../media/image24.jpg"/><Relationship Id="rId9" Type="http://schemas.openxmlformats.org/officeDocument/2006/relationships/image" Target="../media/image6.jpg"/><Relationship Id="rId14" Type="http://schemas.openxmlformats.org/officeDocument/2006/relationships/image" Target="../media/image11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customXml" Target="../ink/ink2.xml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DA89A-A42A-1FBB-3B8C-10DB76210D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13883" y="1914196"/>
            <a:ext cx="10164233" cy="1752600"/>
          </a:xfrm>
        </p:spPr>
        <p:txBody>
          <a:bodyPr/>
          <a:lstStyle/>
          <a:p>
            <a:pPr algn="ctr"/>
            <a:r>
              <a:rPr lang="en-US" sz="3000" b="1" dirty="0"/>
              <a:t>From Majority to Minority</a:t>
            </a:r>
            <a:r>
              <a:rPr lang="en-US" sz="3000" dirty="0"/>
              <a:t>: </a:t>
            </a:r>
            <a:br>
              <a:rPr lang="en-US" sz="3000" dirty="0"/>
            </a:br>
            <a:r>
              <a:rPr lang="en-US" sz="3000" dirty="0"/>
              <a:t>A Diffusion-based Augmentation for </a:t>
            </a:r>
            <a:br>
              <a:rPr lang="en-US" sz="3000" dirty="0"/>
            </a:br>
            <a:r>
              <a:rPr lang="en-US" sz="3000" dirty="0"/>
              <a:t>Underrepresented Groups in Skin Lesion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B08365-2BF1-51E5-F2DC-D57A49ADAD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41600" y="4067504"/>
            <a:ext cx="8737600" cy="1752600"/>
          </a:xfrm>
        </p:spPr>
        <p:txBody>
          <a:bodyPr/>
          <a:lstStyle/>
          <a:p>
            <a:pPr algn="ctr" rtl="0" fontAlgn="base"/>
            <a:r>
              <a:rPr lang="en-US" sz="2000" b="1" i="0" u="none" strike="noStrike" dirty="0">
                <a:solidFill>
                  <a:srgbClr val="0D0D0D"/>
                </a:solidFill>
                <a:effectLst/>
                <a:latin typeface="Segoe UI" panose="020B0502040204020203" pitchFamily="34" charset="0"/>
              </a:rPr>
              <a:t>Janet Wang</a:t>
            </a:r>
            <a:endParaRPr lang="en-US" sz="2000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pPr algn="ctr" rtl="0" fontAlgn="base"/>
            <a:r>
              <a:rPr lang="en-US" sz="2000" b="0" i="0" dirty="0">
                <a:solidFill>
                  <a:srgbClr val="0D0D0D"/>
                </a:solidFill>
                <a:effectLst/>
                <a:latin typeface="Segoe UI" panose="020B0502040204020203" pitchFamily="34" charset="0"/>
              </a:rPr>
              <a:t>​</a:t>
            </a:r>
            <a:endParaRPr lang="en-US" sz="2000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pPr algn="ctr" rtl="0" fontAlgn="base"/>
            <a:r>
              <a:rPr lang="en-US" sz="2000" b="0" i="0" u="none" strike="noStrike" dirty="0">
                <a:solidFill>
                  <a:srgbClr val="0D0D0D"/>
                </a:solidFill>
                <a:effectLst/>
                <a:latin typeface="Segoe UI" panose="020B0502040204020203" pitchFamily="34" charset="0"/>
              </a:rPr>
              <a:t>Joint-work with </a:t>
            </a:r>
            <a:r>
              <a:rPr lang="en-US" sz="2000" b="1" i="0" u="none" strike="noStrike" dirty="0" err="1">
                <a:solidFill>
                  <a:srgbClr val="0D0D0D"/>
                </a:solidFill>
                <a:effectLst/>
                <a:latin typeface="Segoe UI" panose="020B0502040204020203" pitchFamily="34" charset="0"/>
              </a:rPr>
              <a:t>Yu</a:t>
            </a:r>
            <a:r>
              <a:rPr lang="en-US" altLang="zh-CN" sz="2000" b="1" i="0" u="none" strike="noStrike" dirty="0" err="1">
                <a:solidFill>
                  <a:srgbClr val="0D0D0D"/>
                </a:solidFill>
                <a:effectLst/>
                <a:latin typeface="Segoe UI" panose="020B0502040204020203" pitchFamily="34" charset="0"/>
              </a:rPr>
              <a:t>nsung</a:t>
            </a:r>
            <a:r>
              <a:rPr lang="zh-CN" altLang="en-US" sz="2000" b="1" i="0" u="none" strike="noStrike" dirty="0">
                <a:solidFill>
                  <a:srgbClr val="0D0D0D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altLang="zh-CN" sz="2000" b="1" i="0" u="none" strike="noStrike" dirty="0">
                <a:solidFill>
                  <a:srgbClr val="0D0D0D"/>
                </a:solidFill>
                <a:effectLst/>
                <a:latin typeface="Segoe UI" panose="020B0502040204020203" pitchFamily="34" charset="0"/>
              </a:rPr>
              <a:t>Chung</a:t>
            </a:r>
            <a:r>
              <a:rPr lang="en-US" sz="2000" b="1" i="0" u="none" strike="noStrike" dirty="0">
                <a:solidFill>
                  <a:srgbClr val="0D0D0D"/>
                </a:solidFill>
                <a:effectLst/>
                <a:latin typeface="Segoe UI" panose="020B0502040204020203" pitchFamily="34" charset="0"/>
              </a:rPr>
              <a:t>, </a:t>
            </a:r>
            <a:r>
              <a:rPr lang="en-US" sz="2000" b="1" dirty="0" err="1">
                <a:solidFill>
                  <a:srgbClr val="0D0D0D"/>
                </a:solidFill>
                <a:latin typeface="Segoe UI" panose="020B0502040204020203" pitchFamily="34" charset="0"/>
              </a:rPr>
              <a:t>Zhengming</a:t>
            </a:r>
            <a:r>
              <a:rPr lang="en-US" sz="2000" b="1" dirty="0">
                <a:solidFill>
                  <a:srgbClr val="0D0D0D"/>
                </a:solidFill>
                <a:latin typeface="Segoe UI" panose="020B0502040204020203" pitchFamily="34" charset="0"/>
              </a:rPr>
              <a:t> Ding, </a:t>
            </a:r>
            <a:r>
              <a:rPr lang="en-US" sz="2000" dirty="0">
                <a:solidFill>
                  <a:srgbClr val="0D0D0D"/>
                </a:solidFill>
                <a:latin typeface="Segoe UI" panose="020B0502040204020203" pitchFamily="34" charset="0"/>
              </a:rPr>
              <a:t>and</a:t>
            </a:r>
            <a:r>
              <a:rPr lang="en-US" sz="2000" b="1" dirty="0">
                <a:solidFill>
                  <a:srgbClr val="0D0D0D"/>
                </a:solidFill>
                <a:latin typeface="Segoe UI" panose="020B0502040204020203" pitchFamily="34" charset="0"/>
              </a:rPr>
              <a:t> </a:t>
            </a:r>
            <a:r>
              <a:rPr lang="en-US" sz="2000" b="1" i="0" u="none" strike="noStrike" dirty="0" err="1">
                <a:solidFill>
                  <a:srgbClr val="0D0D0D"/>
                </a:solidFill>
                <a:effectLst/>
                <a:latin typeface="Segoe UI" panose="020B0502040204020203" pitchFamily="34" charset="0"/>
              </a:rPr>
              <a:t>Jihun</a:t>
            </a:r>
            <a:r>
              <a:rPr lang="en-US" sz="2000" b="1" i="0" u="none" strike="noStrike" dirty="0">
                <a:solidFill>
                  <a:srgbClr val="0D0D0D"/>
                </a:solidFill>
                <a:effectLst/>
                <a:latin typeface="Segoe UI" panose="020B0502040204020203" pitchFamily="34" charset="0"/>
              </a:rPr>
              <a:t> Hamm</a:t>
            </a:r>
            <a:r>
              <a:rPr lang="en-US" sz="2000" b="0" i="0" u="none" strike="noStrike" dirty="0">
                <a:solidFill>
                  <a:srgbClr val="0D0D0D"/>
                </a:solidFill>
                <a:effectLst/>
                <a:latin typeface="Segoe UI" panose="020B0502040204020203" pitchFamily="34" charset="0"/>
              </a:rPr>
              <a:t>.</a:t>
            </a:r>
            <a:endParaRPr lang="en-US" sz="2000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pPr algn="ctr" rtl="0" fontAlgn="base"/>
            <a:r>
              <a:rPr lang="en-US" sz="2000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​</a:t>
            </a:r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EB28C13C-64EF-038D-A182-47AC6AD916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0250" y="5570482"/>
            <a:ext cx="24003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63346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8DA47-D298-8440-DD54-580AD61EEE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7815"/>
            <a:ext cx="10972800" cy="593536"/>
          </a:xfrm>
        </p:spPr>
        <p:txBody>
          <a:bodyPr/>
          <a:lstStyle/>
          <a:p>
            <a:r>
              <a:rPr lang="en-US" altLang="zh-CN" dirty="0"/>
              <a:t>Results</a:t>
            </a:r>
            <a:r>
              <a:rPr lang="zh-CN" altLang="en-US" dirty="0"/>
              <a:t> </a:t>
            </a:r>
            <a:r>
              <a:rPr lang="en-US" altLang="zh-CN" dirty="0"/>
              <a:t>-</a:t>
            </a:r>
            <a:r>
              <a:rPr lang="zh-CN" altLang="en-US" dirty="0"/>
              <a:t> </a:t>
            </a:r>
            <a:r>
              <a:rPr lang="en-US" altLang="zh-CN" dirty="0"/>
              <a:t>Setting</a:t>
            </a:r>
            <a:r>
              <a:rPr lang="zh-CN" altLang="en-US" dirty="0"/>
              <a:t> </a:t>
            </a:r>
            <a:r>
              <a:rPr lang="en-US" altLang="zh-CN" dirty="0"/>
              <a:t>1</a:t>
            </a:r>
            <a:endParaRPr lang="en-US" dirty="0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2773826B-4B35-0B81-6A82-0BA2D2BE3AE9}"/>
              </a:ext>
            </a:extLst>
          </p:cNvPr>
          <p:cNvSpPr/>
          <p:nvPr/>
        </p:nvSpPr>
        <p:spPr>
          <a:xfrm>
            <a:off x="5465906" y="1524989"/>
            <a:ext cx="91440" cy="228600"/>
          </a:xfrm>
          <a:prstGeom prst="roundRect">
            <a:avLst/>
          </a:prstGeom>
          <a:solidFill>
            <a:srgbClr val="B5784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03723F21-0586-2A29-FDBB-C79B93C110EE}"/>
              </a:ext>
            </a:extLst>
          </p:cNvPr>
          <p:cNvSpPr/>
          <p:nvPr/>
        </p:nvSpPr>
        <p:spPr>
          <a:xfrm>
            <a:off x="5589644" y="1570709"/>
            <a:ext cx="91440" cy="182880"/>
          </a:xfrm>
          <a:prstGeom prst="roundRect">
            <a:avLst/>
          </a:prstGeom>
          <a:solidFill>
            <a:srgbClr val="9E4F4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FA717FA8-0529-D2A9-27B2-539C1F712142}"/>
              </a:ext>
            </a:extLst>
          </p:cNvPr>
          <p:cNvSpPr/>
          <p:nvPr/>
        </p:nvSpPr>
        <p:spPr>
          <a:xfrm>
            <a:off x="5215867" y="1116553"/>
            <a:ext cx="91440" cy="64008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cmpd="sng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B1C4B55D-5B23-B3FC-BBF1-756D335BEA2E}"/>
              </a:ext>
            </a:extLst>
          </p:cNvPr>
          <p:cNvSpPr/>
          <p:nvPr/>
        </p:nvSpPr>
        <p:spPr>
          <a:xfrm>
            <a:off x="5342168" y="1207993"/>
            <a:ext cx="91440" cy="548640"/>
          </a:xfrm>
          <a:prstGeom prst="roundRect">
            <a:avLst/>
          </a:prstGeom>
          <a:solidFill>
            <a:srgbClr val="F5D2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7939E07-27F3-CE00-5304-38FF6B5271C5}"/>
              </a:ext>
            </a:extLst>
          </p:cNvPr>
          <p:cNvCxnSpPr>
            <a:cxnSpLocks/>
          </p:cNvCxnSpPr>
          <p:nvPr/>
        </p:nvCxnSpPr>
        <p:spPr>
          <a:xfrm>
            <a:off x="5144361" y="1756633"/>
            <a:ext cx="64008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792BB1D-47A4-4AF5-DBD8-D57579976448}"/>
              </a:ext>
            </a:extLst>
          </p:cNvPr>
          <p:cNvSpPr txBox="1"/>
          <p:nvPr/>
        </p:nvSpPr>
        <p:spPr>
          <a:xfrm>
            <a:off x="5036338" y="1723974"/>
            <a:ext cx="9387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training</a:t>
            </a:r>
            <a:endParaRPr lang="en-US" sz="1600" dirty="0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8C0EC6E9-5640-6A06-71A7-0B8FECAC8FA7}"/>
              </a:ext>
            </a:extLst>
          </p:cNvPr>
          <p:cNvSpPr/>
          <p:nvPr/>
        </p:nvSpPr>
        <p:spPr>
          <a:xfrm>
            <a:off x="7016283" y="1581212"/>
            <a:ext cx="91440" cy="137160"/>
          </a:xfrm>
          <a:prstGeom prst="roundRect">
            <a:avLst/>
          </a:prstGeom>
          <a:solidFill>
            <a:srgbClr val="B5784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BFE6B6B0-E1D6-CB5C-0C78-2DA8583140B9}"/>
              </a:ext>
            </a:extLst>
          </p:cNvPr>
          <p:cNvSpPr/>
          <p:nvPr/>
        </p:nvSpPr>
        <p:spPr>
          <a:xfrm>
            <a:off x="7141214" y="1583102"/>
            <a:ext cx="91440" cy="133379"/>
          </a:xfrm>
          <a:prstGeom prst="roundRect">
            <a:avLst/>
          </a:prstGeom>
          <a:solidFill>
            <a:srgbClr val="9E4F4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A35586A-38D6-B049-8027-A15B23622157}"/>
              </a:ext>
            </a:extLst>
          </p:cNvPr>
          <p:cNvCxnSpPr>
            <a:cxnSpLocks/>
          </p:cNvCxnSpPr>
          <p:nvPr/>
        </p:nvCxnSpPr>
        <p:spPr>
          <a:xfrm>
            <a:off x="6660187" y="1724739"/>
            <a:ext cx="64008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4E6603D-943F-10F7-07EA-E98DB94778DB}"/>
              </a:ext>
            </a:extLst>
          </p:cNvPr>
          <p:cNvCxnSpPr/>
          <p:nvPr/>
        </p:nvCxnSpPr>
        <p:spPr>
          <a:xfrm>
            <a:off x="5955358" y="1541814"/>
            <a:ext cx="5588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9D96B615-A0A5-ED3A-209B-7712362B1F0A}"/>
              </a:ext>
            </a:extLst>
          </p:cNvPr>
          <p:cNvSpPr txBox="1"/>
          <p:nvPr/>
        </p:nvSpPr>
        <p:spPr>
          <a:xfrm>
            <a:off x="6830892" y="1682854"/>
            <a:ext cx="6400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test</a:t>
            </a:r>
            <a:endParaRPr lang="en-US" sz="1600" dirty="0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D9C661C0-06CE-E3FA-0DA1-DC1F7DD70D78}"/>
              </a:ext>
            </a:extLst>
          </p:cNvPr>
          <p:cNvSpPr/>
          <p:nvPr/>
        </p:nvSpPr>
        <p:spPr>
          <a:xfrm>
            <a:off x="5017441" y="1015185"/>
            <a:ext cx="2434634" cy="1111047"/>
          </a:xfrm>
          <a:prstGeom prst="roundRect">
            <a:avLst/>
          </a:prstGeom>
          <a:noFill/>
          <a:ln w="38100" cmpd="sng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Picture 14" descr="A graph of green and blue bars&#10;&#10;Description automatically generated">
            <a:extLst>
              <a:ext uri="{FF2B5EF4-FFF2-40B4-BE49-F238E27FC236}">
                <a16:creationId xmlns:a16="http://schemas.microsoft.com/office/drawing/2014/main" id="{D3893DB9-AA68-999B-0EE8-1D5FA3D7869D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108394" y="2552069"/>
            <a:ext cx="5029200" cy="3200400"/>
          </a:xfrm>
          <a:prstGeom prst="rect">
            <a:avLst/>
          </a:prstGeom>
        </p:spPr>
      </p:pic>
      <p:pic>
        <p:nvPicPr>
          <p:cNvPr id="17" name="Picture 16" descr="A graph of different colored bars&#10;&#10;Description automatically generated">
            <a:extLst>
              <a:ext uri="{FF2B5EF4-FFF2-40B4-BE49-F238E27FC236}">
                <a16:creationId xmlns:a16="http://schemas.microsoft.com/office/drawing/2014/main" id="{437421B0-AFBA-2B90-B4CA-3DAC80878841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933165" y="2552069"/>
            <a:ext cx="50292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8585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8DA47-D298-8440-DD54-580AD61EEE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7814"/>
            <a:ext cx="10972800" cy="1139825"/>
          </a:xfrm>
        </p:spPr>
        <p:txBody>
          <a:bodyPr wrap="square" anchor="t">
            <a:normAutofit/>
          </a:bodyPr>
          <a:lstStyle/>
          <a:p>
            <a:r>
              <a:rPr lang="en-US" altLang="zh-CN" dirty="0"/>
              <a:t>Results</a:t>
            </a:r>
            <a:r>
              <a:rPr lang="zh-CN" altLang="en-US" dirty="0"/>
              <a:t> </a:t>
            </a:r>
            <a:r>
              <a:rPr lang="en-US" altLang="zh-CN" dirty="0"/>
              <a:t>-</a:t>
            </a:r>
            <a:r>
              <a:rPr lang="zh-CN" altLang="en-US" dirty="0"/>
              <a:t> </a:t>
            </a:r>
            <a:r>
              <a:rPr lang="en-US" altLang="zh-CN" dirty="0"/>
              <a:t>Setting</a:t>
            </a:r>
            <a:r>
              <a:rPr lang="zh-CN" altLang="en-US" dirty="0"/>
              <a:t> </a:t>
            </a:r>
            <a:r>
              <a:rPr lang="en-US" altLang="zh-CN" dirty="0"/>
              <a:t>2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30BAB0-D58B-4E13-AF3E-8BCBA77A96D7}"/>
              </a:ext>
            </a:extLst>
          </p:cNvPr>
          <p:cNvSpPr txBox="1"/>
          <p:nvPr/>
        </p:nvSpPr>
        <p:spPr>
          <a:xfrm>
            <a:off x="4946180" y="1673623"/>
            <a:ext cx="9387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training</a:t>
            </a:r>
            <a:endParaRPr lang="en-US" sz="1600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4FE375D-B453-7700-D5F4-B17965996B78}"/>
              </a:ext>
            </a:extLst>
          </p:cNvPr>
          <p:cNvCxnSpPr/>
          <p:nvPr/>
        </p:nvCxnSpPr>
        <p:spPr>
          <a:xfrm>
            <a:off x="5865200" y="1491463"/>
            <a:ext cx="5588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E94355B-3F38-465F-680B-67393EA0ACBC}"/>
              </a:ext>
            </a:extLst>
          </p:cNvPr>
          <p:cNvSpPr txBox="1"/>
          <p:nvPr/>
        </p:nvSpPr>
        <p:spPr>
          <a:xfrm>
            <a:off x="6740734" y="1632503"/>
            <a:ext cx="6400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test</a:t>
            </a:r>
            <a:endParaRPr lang="en-US" sz="1600" dirty="0"/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B1571754-27E3-C9D5-679A-E6C522DE57F8}"/>
              </a:ext>
            </a:extLst>
          </p:cNvPr>
          <p:cNvSpPr/>
          <p:nvPr/>
        </p:nvSpPr>
        <p:spPr>
          <a:xfrm>
            <a:off x="4878683" y="935939"/>
            <a:ext cx="2434634" cy="1111047"/>
          </a:xfrm>
          <a:prstGeom prst="roundRect">
            <a:avLst/>
          </a:prstGeom>
          <a:noFill/>
          <a:ln w="38100" cmpd="sng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C5EBD1A9-8B9C-E5C3-BEDA-7535EB70495D}"/>
              </a:ext>
            </a:extLst>
          </p:cNvPr>
          <p:cNvSpPr/>
          <p:nvPr/>
        </p:nvSpPr>
        <p:spPr>
          <a:xfrm>
            <a:off x="5358776" y="1549450"/>
            <a:ext cx="91440" cy="137160"/>
          </a:xfrm>
          <a:prstGeom prst="roundRect">
            <a:avLst/>
          </a:prstGeom>
          <a:solidFill>
            <a:srgbClr val="B5784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D28B51DF-1A8A-76DA-1AB1-7AFE2D9B3C3B}"/>
              </a:ext>
            </a:extLst>
          </p:cNvPr>
          <p:cNvSpPr/>
          <p:nvPr/>
        </p:nvSpPr>
        <p:spPr>
          <a:xfrm>
            <a:off x="5485077" y="1553231"/>
            <a:ext cx="91440" cy="133379"/>
          </a:xfrm>
          <a:prstGeom prst="roundRect">
            <a:avLst/>
          </a:prstGeom>
          <a:solidFill>
            <a:srgbClr val="9E4F4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3F62740D-23F9-F25E-FC3A-52293C366B26}"/>
              </a:ext>
            </a:extLst>
          </p:cNvPr>
          <p:cNvSpPr/>
          <p:nvPr/>
        </p:nvSpPr>
        <p:spPr>
          <a:xfrm>
            <a:off x="5102379" y="1051295"/>
            <a:ext cx="91440" cy="64008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cmpd="sng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8DEB1015-EF32-08E5-059E-00CBE5046C79}"/>
              </a:ext>
            </a:extLst>
          </p:cNvPr>
          <p:cNvSpPr/>
          <p:nvPr/>
        </p:nvSpPr>
        <p:spPr>
          <a:xfrm>
            <a:off x="5228680" y="1142735"/>
            <a:ext cx="91440" cy="548640"/>
          </a:xfrm>
          <a:prstGeom prst="roundRect">
            <a:avLst/>
          </a:prstGeom>
          <a:solidFill>
            <a:srgbClr val="F5D2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E69DFEA-F392-0DCB-228F-3A3B3C179B88}"/>
              </a:ext>
            </a:extLst>
          </p:cNvPr>
          <p:cNvCxnSpPr>
            <a:cxnSpLocks/>
          </p:cNvCxnSpPr>
          <p:nvPr/>
        </p:nvCxnSpPr>
        <p:spPr>
          <a:xfrm>
            <a:off x="5030873" y="1691375"/>
            <a:ext cx="64008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45354EDB-48CB-90BA-437C-07E5334E677E}"/>
              </a:ext>
            </a:extLst>
          </p:cNvPr>
          <p:cNvSpPr/>
          <p:nvPr/>
        </p:nvSpPr>
        <p:spPr>
          <a:xfrm>
            <a:off x="6904784" y="1427999"/>
            <a:ext cx="91440" cy="228600"/>
          </a:xfrm>
          <a:prstGeom prst="roundRect">
            <a:avLst/>
          </a:prstGeom>
          <a:solidFill>
            <a:srgbClr val="B5784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70F79925-474F-356C-E48B-4BACFFB1FA2F}"/>
              </a:ext>
            </a:extLst>
          </p:cNvPr>
          <p:cNvSpPr/>
          <p:nvPr/>
        </p:nvSpPr>
        <p:spPr>
          <a:xfrm>
            <a:off x="7028522" y="1473719"/>
            <a:ext cx="91440" cy="182880"/>
          </a:xfrm>
          <a:prstGeom prst="roundRect">
            <a:avLst/>
          </a:prstGeom>
          <a:solidFill>
            <a:srgbClr val="9E4F4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BFA2B956-AD5E-7AD7-0E0D-2AC04E3E157A}"/>
              </a:ext>
            </a:extLst>
          </p:cNvPr>
          <p:cNvCxnSpPr>
            <a:cxnSpLocks/>
          </p:cNvCxnSpPr>
          <p:nvPr/>
        </p:nvCxnSpPr>
        <p:spPr>
          <a:xfrm>
            <a:off x="6583239" y="1659643"/>
            <a:ext cx="64008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42" descr="A graph of different colored bars&#10;&#10;Description automatically generated">
            <a:extLst>
              <a:ext uri="{FF2B5EF4-FFF2-40B4-BE49-F238E27FC236}">
                <a16:creationId xmlns:a16="http://schemas.microsoft.com/office/drawing/2014/main" id="{6AF77FAA-57F1-3955-8E3D-6FAD2A315C26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2513427"/>
            <a:ext cx="5029200" cy="3201838"/>
          </a:xfrm>
          <a:prstGeom prst="rect">
            <a:avLst/>
          </a:prstGeom>
        </p:spPr>
      </p:pic>
      <p:pic>
        <p:nvPicPr>
          <p:cNvPr id="45" name="Picture 44" descr="A graph of green and blue bars&#10;&#10;Description automatically generated">
            <a:extLst>
              <a:ext uri="{FF2B5EF4-FFF2-40B4-BE49-F238E27FC236}">
                <a16:creationId xmlns:a16="http://schemas.microsoft.com/office/drawing/2014/main" id="{625966CF-17F8-86A9-0289-ED138D5F674A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6185766" y="2513427"/>
            <a:ext cx="50292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0865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Picture 62" descr="A graph of green and blue bars&#10;&#10;Description automatically generated">
            <a:extLst>
              <a:ext uri="{FF2B5EF4-FFF2-40B4-BE49-F238E27FC236}">
                <a16:creationId xmlns:a16="http://schemas.microsoft.com/office/drawing/2014/main" id="{3C3D2D21-9053-18BB-471F-2A081FF6C69B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115730" y="2514865"/>
            <a:ext cx="5029200" cy="3200400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D24633ED-2AA4-2A51-F0C4-DDB6C28FD409}"/>
              </a:ext>
            </a:extLst>
          </p:cNvPr>
          <p:cNvSpPr txBox="1"/>
          <p:nvPr/>
        </p:nvSpPr>
        <p:spPr>
          <a:xfrm>
            <a:off x="4946180" y="1673623"/>
            <a:ext cx="9387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training</a:t>
            </a:r>
            <a:endParaRPr lang="en-US" sz="1600" dirty="0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95D76C42-7BCC-423B-8432-9828911685BA}"/>
              </a:ext>
            </a:extLst>
          </p:cNvPr>
          <p:cNvCxnSpPr/>
          <p:nvPr/>
        </p:nvCxnSpPr>
        <p:spPr>
          <a:xfrm>
            <a:off x="5865200" y="1491463"/>
            <a:ext cx="5588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D96FE9E6-DA63-1BE3-675F-748FAE8560B5}"/>
              </a:ext>
            </a:extLst>
          </p:cNvPr>
          <p:cNvSpPr txBox="1"/>
          <p:nvPr/>
        </p:nvSpPr>
        <p:spPr>
          <a:xfrm>
            <a:off x="6740734" y="1632503"/>
            <a:ext cx="6400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test</a:t>
            </a:r>
            <a:endParaRPr lang="en-US" sz="1600" dirty="0"/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BA3F4E1E-F186-40D5-E04A-9A4B2E380E02}"/>
              </a:ext>
            </a:extLst>
          </p:cNvPr>
          <p:cNvSpPr/>
          <p:nvPr/>
        </p:nvSpPr>
        <p:spPr>
          <a:xfrm>
            <a:off x="4878683" y="935939"/>
            <a:ext cx="2434634" cy="1111047"/>
          </a:xfrm>
          <a:prstGeom prst="roundRect">
            <a:avLst/>
          </a:prstGeom>
          <a:noFill/>
          <a:ln w="38100" cmpd="sng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65B75366-8366-4324-456A-4AEE12DE5E3D}"/>
              </a:ext>
            </a:extLst>
          </p:cNvPr>
          <p:cNvSpPr/>
          <p:nvPr/>
        </p:nvSpPr>
        <p:spPr>
          <a:xfrm>
            <a:off x="5102379" y="1051295"/>
            <a:ext cx="91440" cy="64008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cmpd="sng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57CF1702-9697-429A-4EAD-3BA5F8E85BEE}"/>
              </a:ext>
            </a:extLst>
          </p:cNvPr>
          <p:cNvSpPr/>
          <p:nvPr/>
        </p:nvSpPr>
        <p:spPr>
          <a:xfrm>
            <a:off x="5228680" y="1142735"/>
            <a:ext cx="91440" cy="548640"/>
          </a:xfrm>
          <a:prstGeom prst="roundRect">
            <a:avLst/>
          </a:prstGeom>
          <a:solidFill>
            <a:srgbClr val="F5D2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AC10FD8B-7068-6DB3-EFF4-ACAC6116E7DB}"/>
              </a:ext>
            </a:extLst>
          </p:cNvPr>
          <p:cNvCxnSpPr>
            <a:cxnSpLocks/>
          </p:cNvCxnSpPr>
          <p:nvPr/>
        </p:nvCxnSpPr>
        <p:spPr>
          <a:xfrm>
            <a:off x="5030873" y="1691375"/>
            <a:ext cx="64008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BED097CC-89E9-C9DD-A7FD-2BF7CD92846C}"/>
              </a:ext>
            </a:extLst>
          </p:cNvPr>
          <p:cNvSpPr/>
          <p:nvPr/>
        </p:nvSpPr>
        <p:spPr>
          <a:xfrm>
            <a:off x="6904784" y="1427999"/>
            <a:ext cx="91440" cy="228600"/>
          </a:xfrm>
          <a:prstGeom prst="roundRect">
            <a:avLst/>
          </a:prstGeom>
          <a:solidFill>
            <a:srgbClr val="B5784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06E60FDE-88F4-D94F-C218-CE2D81859831}"/>
              </a:ext>
            </a:extLst>
          </p:cNvPr>
          <p:cNvSpPr/>
          <p:nvPr/>
        </p:nvSpPr>
        <p:spPr>
          <a:xfrm>
            <a:off x="7028522" y="1473719"/>
            <a:ext cx="91440" cy="182880"/>
          </a:xfrm>
          <a:prstGeom prst="roundRect">
            <a:avLst/>
          </a:prstGeom>
          <a:solidFill>
            <a:srgbClr val="9E4F4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CDB75D31-AB8D-D2D1-AE6A-CEDED73ADA79}"/>
              </a:ext>
            </a:extLst>
          </p:cNvPr>
          <p:cNvCxnSpPr>
            <a:cxnSpLocks/>
          </p:cNvCxnSpPr>
          <p:nvPr/>
        </p:nvCxnSpPr>
        <p:spPr>
          <a:xfrm>
            <a:off x="6583239" y="1659643"/>
            <a:ext cx="64008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Picture 60">
            <a:extLst>
              <a:ext uri="{FF2B5EF4-FFF2-40B4-BE49-F238E27FC236}">
                <a16:creationId xmlns:a16="http://schemas.microsoft.com/office/drawing/2014/main" id="{B21E6EA1-0606-CEF9-0C3B-6A0FF1564990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066800" y="2512387"/>
            <a:ext cx="5029200" cy="32004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4748FD-7F05-5E3E-85CF-09E46A9CA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Results</a:t>
            </a:r>
            <a:r>
              <a:rPr lang="zh-CN" altLang="en-US" dirty="0"/>
              <a:t> </a:t>
            </a:r>
            <a:r>
              <a:rPr lang="en-US" altLang="zh-CN" dirty="0"/>
              <a:t>-</a:t>
            </a:r>
            <a:r>
              <a:rPr lang="zh-CN" altLang="en-US" dirty="0"/>
              <a:t> </a:t>
            </a:r>
            <a:r>
              <a:rPr lang="en-US" altLang="zh-CN" dirty="0"/>
              <a:t>Setting</a:t>
            </a:r>
            <a:r>
              <a:rPr lang="zh-CN" altLang="en-US" dirty="0"/>
              <a:t> </a:t>
            </a:r>
            <a:r>
              <a:rPr lang="en-US" altLang="zh-CN" dirty="0"/>
              <a:t>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05748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994CF7-7BFA-B994-3718-CAE1819EA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Ablation Study</a:t>
            </a:r>
            <a:endParaRPr lang="en-US" dirty="0"/>
          </a:p>
        </p:txBody>
      </p:sp>
      <p:pic>
        <p:nvPicPr>
          <p:cNvPr id="7" name="Picture 6" descr="A graph of different colored bars&#10;&#10;Description automatically generated">
            <a:extLst>
              <a:ext uri="{FF2B5EF4-FFF2-40B4-BE49-F238E27FC236}">
                <a16:creationId xmlns:a16="http://schemas.microsoft.com/office/drawing/2014/main" id="{1004971C-F186-AE5D-E2EA-D1EA4D9CA8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665" y="1606825"/>
            <a:ext cx="6542227" cy="389593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32FE762-6E82-357D-CCC6-1E1171CC4A19}"/>
              </a:ext>
            </a:extLst>
          </p:cNvPr>
          <p:cNvSpPr txBox="1"/>
          <p:nvPr/>
        </p:nvSpPr>
        <p:spPr>
          <a:xfrm>
            <a:off x="7364892" y="1985131"/>
            <a:ext cx="400444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Fine-tune vs. Off-the-shelf</a:t>
            </a:r>
          </a:p>
          <a:p>
            <a:pPr>
              <a:buFont typeface="Wingdings" pitchFamily="2" charset="2"/>
              <a:buChar char="Ø"/>
            </a:pPr>
            <a:endParaRPr lang="en-US" altLang="zh-CN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Image-to-image vs. Text-to-Image</a:t>
            </a:r>
          </a:p>
          <a:p>
            <a:pPr>
              <a:buFont typeface="Wingdings" pitchFamily="2" charset="2"/>
              <a:buChar char="Ø"/>
            </a:pPr>
            <a:endParaRPr lang="en-US" altLang="zh-CN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With or Without Textual Inversion/</a:t>
            </a:r>
            <a:r>
              <a:rPr lang="en-US" altLang="zh-CN" sz="1600" dirty="0" err="1">
                <a:latin typeface="Arial" panose="020B0604020202020204" pitchFamily="34" charset="0"/>
                <a:cs typeface="Arial" panose="020B0604020202020204" pitchFamily="34" charset="0"/>
              </a:rPr>
              <a:t>LoRA</a:t>
            </a:r>
            <a:endParaRPr lang="en-US" altLang="zh-CN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6982621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8F567-B4BB-36F7-B6D2-FFE5323A25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7815"/>
            <a:ext cx="10972800" cy="571272"/>
          </a:xfrm>
        </p:spPr>
        <p:txBody>
          <a:bodyPr/>
          <a:lstStyle/>
          <a:p>
            <a:r>
              <a:rPr lang="en-US" altLang="zh-CN" dirty="0"/>
              <a:t>Qualitative Analysis</a:t>
            </a:r>
            <a:r>
              <a:rPr lang="zh-CN" altLang="en-US" dirty="0"/>
              <a:t>  </a:t>
            </a:r>
            <a:endParaRPr lang="en-US" dirty="0"/>
          </a:p>
        </p:txBody>
      </p:sp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9BD88175-258C-812D-2853-800F37BA09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76624" y="849087"/>
            <a:ext cx="9238751" cy="5279287"/>
          </a:xfrm>
        </p:spPr>
      </p:pic>
    </p:spTree>
    <p:extLst>
      <p:ext uri="{BB962C8B-B14F-4D97-AF65-F5344CB8AC3E}">
        <p14:creationId xmlns:p14="http://schemas.microsoft.com/office/powerpoint/2010/main" val="12665532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EAA793-E539-4A16-29CF-2F4F4E4EF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  <a:r>
              <a:rPr lang="zh-CN" altLang="en-US" dirty="0"/>
              <a:t> </a:t>
            </a:r>
            <a:r>
              <a:rPr lang="en-US" altLang="zh-CN" dirty="0"/>
              <a:t>&amp;</a:t>
            </a:r>
            <a:r>
              <a:rPr lang="zh-CN" altLang="en-US" dirty="0"/>
              <a:t> </a:t>
            </a:r>
            <a:r>
              <a:rPr lang="en-US" altLang="zh-CN" dirty="0"/>
              <a:t>Future</a:t>
            </a:r>
            <a:r>
              <a:rPr lang="zh-CN" altLang="en-US" dirty="0"/>
              <a:t> </a:t>
            </a:r>
            <a:r>
              <a:rPr lang="en-US" altLang="zh-CN" dirty="0"/>
              <a:t>Work</a:t>
            </a:r>
            <a:r>
              <a:rPr lang="zh-CN" altLang="en-US" dirty="0"/>
              <a:t>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9DFA16-82A8-EBDA-57B5-E111CAEA16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226209"/>
            <a:ext cx="10972800" cy="4621923"/>
          </a:xfrm>
        </p:spPr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U</a:t>
            </a:r>
            <a:r>
              <a:rPr lang="en-US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tilizes lesion information from the majority group to generate diverse synthetic images. </a:t>
            </a:r>
          </a:p>
          <a:p>
            <a:pPr>
              <a:buFont typeface="Wingdings" pitchFamily="2" charset="2"/>
              <a:buChar char="Ø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itchFamily="2" charset="2"/>
              <a:buChar char="Ø"/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mprove the diagnosis on minority skin groups, </a:t>
            </a:r>
            <a:r>
              <a:rPr lang="en-US" altLang="zh-CN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even</a:t>
            </a:r>
            <a:r>
              <a:rPr lang="zh-CN" altLang="en-US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without</a:t>
            </a:r>
            <a:r>
              <a:rPr lang="zh-CN" altLang="en-US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reference</a:t>
            </a:r>
            <a:r>
              <a:rPr lang="zh-CN" altLang="en-US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20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buFont typeface="Wingdings" pitchFamily="2" charset="2"/>
              <a:buChar char="Ø"/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In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future:</a:t>
            </a:r>
          </a:p>
          <a:p>
            <a:pPr algn="just">
              <a:buFont typeface="Wingdings" pitchFamily="2" charset="2"/>
              <a:buChar char="Ø"/>
            </a:pPr>
            <a:endParaRPr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algn="just">
              <a:buFont typeface="Wingdings" pitchFamily="2" charset="2"/>
              <a:buChar char="Ø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Lesion-aware fine-tuning.</a:t>
            </a:r>
          </a:p>
          <a:p>
            <a:pPr lvl="1" algn="just">
              <a:buFont typeface="Wingdings" pitchFamily="2" charset="2"/>
              <a:buChar char="Ø"/>
            </a:pP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algn="just">
              <a:buFont typeface="Wingdings" pitchFamily="2" charset="2"/>
              <a:buChar char="Ø"/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What types of synthetic images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are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effective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endParaRPr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algn="just">
              <a:buFont typeface="Wingdings" pitchFamily="2" charset="2"/>
              <a:buChar char="Ø"/>
            </a:pP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algn="just">
              <a:buFont typeface="Wingdings" pitchFamily="2" charset="2"/>
              <a:buChar char="Ø"/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Aligning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generation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dermatologist’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feedback.</a:t>
            </a:r>
          </a:p>
          <a:p>
            <a:pPr>
              <a:buFont typeface="Wingdings" pitchFamily="2" charset="2"/>
              <a:buChar char="Ø"/>
            </a:pPr>
            <a:endParaRPr lang="en-US" sz="20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79CE78B7-3623-6B70-C1B1-B4C0289FE7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2246" y="3775698"/>
            <a:ext cx="2245015" cy="22450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EE9FB54-67BC-4760-2C00-F04083ECBE27}"/>
              </a:ext>
            </a:extLst>
          </p:cNvPr>
          <p:cNvSpPr txBox="1"/>
          <p:nvPr/>
        </p:nvSpPr>
        <p:spPr>
          <a:xfrm>
            <a:off x="8341383" y="3298644"/>
            <a:ext cx="278674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/>
              <a:t>For more details:</a:t>
            </a:r>
          </a:p>
        </p:txBody>
      </p:sp>
    </p:spTree>
    <p:extLst>
      <p:ext uri="{BB962C8B-B14F-4D97-AF65-F5344CB8AC3E}">
        <p14:creationId xmlns:p14="http://schemas.microsoft.com/office/powerpoint/2010/main" val="27891075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396FC4-1F63-820F-9641-20C8A11032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Content Placeholder 3">
            <a:extLst>
              <a:ext uri="{FF2B5EF4-FFF2-40B4-BE49-F238E27FC236}">
                <a16:creationId xmlns:a16="http://schemas.microsoft.com/office/drawing/2014/main" id="{D46CAEC0-7F15-6812-F60A-4C372AF0A5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3333" y="948067"/>
            <a:ext cx="10972800" cy="5133477"/>
          </a:xfrm>
        </p:spPr>
        <p:txBody>
          <a:bodyPr/>
          <a:lstStyle/>
          <a:p>
            <a:pPr marL="285750" indent="-285750">
              <a:buFont typeface="Wingdings" pitchFamily="2" charset="2"/>
              <a:buChar char="Ø"/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Example: Fitzpatrick17k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Clinical photos with FST label 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Source FST I-II, target FST V-VI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6" name="Rounded Rectangle 135">
            <a:extLst>
              <a:ext uri="{FF2B5EF4-FFF2-40B4-BE49-F238E27FC236}">
                <a16:creationId xmlns:a16="http://schemas.microsoft.com/office/drawing/2014/main" id="{D9C4192A-5D33-B428-2411-ED595D13DB5F}"/>
              </a:ext>
            </a:extLst>
          </p:cNvPr>
          <p:cNvSpPr/>
          <p:nvPr/>
        </p:nvSpPr>
        <p:spPr>
          <a:xfrm>
            <a:off x="2214575" y="3110130"/>
            <a:ext cx="2126932" cy="617028"/>
          </a:xfrm>
          <a:prstGeom prst="roundRect">
            <a:avLst/>
          </a:prstGeom>
          <a:solidFill>
            <a:schemeClr val="bg2">
              <a:lumMod val="60000"/>
              <a:lumOff val="40000"/>
              <a:alpha val="55612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Rounded Rectangle 134">
            <a:extLst>
              <a:ext uri="{FF2B5EF4-FFF2-40B4-BE49-F238E27FC236}">
                <a16:creationId xmlns:a16="http://schemas.microsoft.com/office/drawing/2014/main" id="{3AC2962D-52DF-D8A2-64BA-CF86751B624E}"/>
              </a:ext>
            </a:extLst>
          </p:cNvPr>
          <p:cNvSpPr/>
          <p:nvPr/>
        </p:nvSpPr>
        <p:spPr>
          <a:xfrm>
            <a:off x="1781619" y="2912404"/>
            <a:ext cx="8842663" cy="3153709"/>
          </a:xfrm>
          <a:prstGeom prst="roundRect">
            <a:avLst/>
          </a:prstGeom>
          <a:noFill/>
          <a:ln w="38100" cmpd="sng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B9900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D7AE4F-5133-B28D-3C3B-2EDCE95BDE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7814"/>
            <a:ext cx="10972800" cy="1139825"/>
          </a:xfrm>
        </p:spPr>
        <p:txBody>
          <a:bodyPr wrap="square" anchor="t">
            <a:normAutofit/>
          </a:bodyPr>
          <a:lstStyle/>
          <a:p>
            <a:r>
              <a:rPr lang="en-US" b="1" dirty="0">
                <a:cs typeface="Arial" panose="020B0604020202020204" pitchFamily="34" charset="0"/>
              </a:rPr>
              <a:t>Motivation</a:t>
            </a:r>
            <a:endParaRPr lang="en-US" dirty="0"/>
          </a:p>
        </p:txBody>
      </p:sp>
      <p:pic>
        <p:nvPicPr>
          <p:cNvPr id="74" name="Picture 73" descr="Close-up of a person's skin with red bumps&#10;&#10;Description automatically generated">
            <a:extLst>
              <a:ext uri="{FF2B5EF4-FFF2-40B4-BE49-F238E27FC236}">
                <a16:creationId xmlns:a16="http://schemas.microsoft.com/office/drawing/2014/main" id="{90D479D9-C9C7-CC75-8B7C-880FEA7F7C84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8323165" y="4986370"/>
            <a:ext cx="466344" cy="466344"/>
          </a:xfrm>
          <a:prstGeom prst="rect">
            <a:avLst/>
          </a:prstGeom>
        </p:spPr>
      </p:pic>
      <p:pic>
        <p:nvPicPr>
          <p:cNvPr id="75" name="Picture 74" descr="Close-up of a person's skin with a scar&#10;&#10;Description automatically generated">
            <a:extLst>
              <a:ext uri="{FF2B5EF4-FFF2-40B4-BE49-F238E27FC236}">
                <a16:creationId xmlns:a16="http://schemas.microsoft.com/office/drawing/2014/main" id="{4BE49105-D932-9026-AAA9-81A966DFE90F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7329113" y="4991911"/>
            <a:ext cx="466344" cy="466344"/>
          </a:xfrm>
          <a:prstGeom prst="rect">
            <a:avLst/>
          </a:prstGeom>
        </p:spPr>
      </p:pic>
      <p:pic>
        <p:nvPicPr>
          <p:cNvPr id="76" name="Picture 75" descr="A close-up of a skin disease&#10;&#10;Description automatically generated">
            <a:extLst>
              <a:ext uri="{FF2B5EF4-FFF2-40B4-BE49-F238E27FC236}">
                <a16:creationId xmlns:a16="http://schemas.microsoft.com/office/drawing/2014/main" id="{5FCCAFD7-7D81-D4FC-17AB-25610BCD4735}"/>
              </a:ext>
            </a:extLst>
          </p:cNvPr>
          <p:cNvPicPr preferRelativeResize="0"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219164" y="5034237"/>
            <a:ext cx="438912" cy="466344"/>
          </a:xfrm>
          <a:prstGeom prst="rect">
            <a:avLst/>
          </a:prstGeom>
        </p:spPr>
      </p:pic>
      <p:pic>
        <p:nvPicPr>
          <p:cNvPr id="77" name="Picture 76" descr="A close-up of a skin with a large circle&#10;&#10;Description automatically generated">
            <a:extLst>
              <a:ext uri="{FF2B5EF4-FFF2-40B4-BE49-F238E27FC236}">
                <a16:creationId xmlns:a16="http://schemas.microsoft.com/office/drawing/2014/main" id="{CD465AE2-E334-960B-D7C4-7C0519DC8651}"/>
              </a:ext>
            </a:extLst>
          </p:cNvPr>
          <p:cNvPicPr preferRelativeResize="0"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7213689" y="5103854"/>
            <a:ext cx="438912" cy="466344"/>
          </a:xfrm>
          <a:prstGeom prst="rect">
            <a:avLst/>
          </a:prstGeom>
        </p:spPr>
      </p:pic>
      <p:pic>
        <p:nvPicPr>
          <p:cNvPr id="78" name="Picture 77" descr="A close-up of a skin injury&#10;&#10;Description automatically generated">
            <a:extLst>
              <a:ext uri="{FF2B5EF4-FFF2-40B4-BE49-F238E27FC236}">
                <a16:creationId xmlns:a16="http://schemas.microsoft.com/office/drawing/2014/main" id="{03C63EA3-B672-954E-DB14-23E0EBEBF543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30620" y="5228775"/>
            <a:ext cx="438912" cy="466344"/>
          </a:xfrm>
          <a:prstGeom prst="rect">
            <a:avLst/>
          </a:prstGeom>
        </p:spPr>
      </p:pic>
      <p:pic>
        <p:nvPicPr>
          <p:cNvPr id="79" name="Picture 78" descr="A close-up of skin disease&#10;&#10;Description automatically generated">
            <a:extLst>
              <a:ext uri="{FF2B5EF4-FFF2-40B4-BE49-F238E27FC236}">
                <a16:creationId xmlns:a16="http://schemas.microsoft.com/office/drawing/2014/main" id="{3C9E6754-6522-4C03-9F0A-5213A190CBE6}"/>
              </a:ext>
            </a:extLst>
          </p:cNvPr>
          <p:cNvPicPr preferRelativeResize="0"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7831569" y="4986370"/>
            <a:ext cx="438912" cy="466344"/>
          </a:xfrm>
          <a:prstGeom prst="rect">
            <a:avLst/>
          </a:prstGeom>
        </p:spPr>
      </p:pic>
      <p:pic>
        <p:nvPicPr>
          <p:cNvPr id="80" name="Picture 79" descr="A close-up of a skin with a large circle&#10;&#10;Description automatically generated">
            <a:extLst>
              <a:ext uri="{FF2B5EF4-FFF2-40B4-BE49-F238E27FC236}">
                <a16:creationId xmlns:a16="http://schemas.microsoft.com/office/drawing/2014/main" id="{B10CF8C2-D85A-CFE4-907A-5A18C1D350A9}"/>
              </a:ext>
            </a:extLst>
          </p:cNvPr>
          <p:cNvPicPr preferRelativeResize="0"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7714974" y="5112734"/>
            <a:ext cx="438912" cy="466344"/>
          </a:xfrm>
          <a:prstGeom prst="rect">
            <a:avLst/>
          </a:prstGeom>
        </p:spPr>
      </p:pic>
      <p:pic>
        <p:nvPicPr>
          <p:cNvPr id="81" name="Picture 80" descr="A close-up of a skin with a large circle&#10;&#10;Description automatically generated">
            <a:extLst>
              <a:ext uri="{FF2B5EF4-FFF2-40B4-BE49-F238E27FC236}">
                <a16:creationId xmlns:a16="http://schemas.microsoft.com/office/drawing/2014/main" id="{A58F426E-28C9-9ACD-2FD5-AA96884C4F8C}"/>
              </a:ext>
            </a:extLst>
          </p:cNvPr>
          <p:cNvPicPr preferRelativeResize="0"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8228193" y="5114342"/>
            <a:ext cx="438912" cy="466344"/>
          </a:xfrm>
          <a:prstGeom prst="rect">
            <a:avLst/>
          </a:prstGeom>
        </p:spPr>
      </p:pic>
      <p:pic>
        <p:nvPicPr>
          <p:cNvPr id="82" name="Picture 81" descr="A close-up of a scar&#10;&#10;Description automatically generated">
            <a:extLst>
              <a:ext uri="{FF2B5EF4-FFF2-40B4-BE49-F238E27FC236}">
                <a16:creationId xmlns:a16="http://schemas.microsoft.com/office/drawing/2014/main" id="{94368FEB-C545-9EAE-CEDC-3A690EC3C744}"/>
              </a:ext>
            </a:extLst>
          </p:cNvPr>
          <p:cNvPicPr preferRelativeResize="0"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8163560" y="5237207"/>
            <a:ext cx="438912" cy="466344"/>
          </a:xfrm>
          <a:prstGeom prst="rect">
            <a:avLst/>
          </a:prstGeom>
        </p:spPr>
      </p:pic>
      <p:pic>
        <p:nvPicPr>
          <p:cNvPr id="83" name="Picture 82" descr="Close-up of a person's face&#10;&#10;Description automatically generated">
            <a:extLst>
              <a:ext uri="{FF2B5EF4-FFF2-40B4-BE49-F238E27FC236}">
                <a16:creationId xmlns:a16="http://schemas.microsoft.com/office/drawing/2014/main" id="{7A610116-9421-249E-8334-DF770DE5362D}"/>
              </a:ext>
            </a:extLst>
          </p:cNvPr>
          <p:cNvPicPr preferRelativeResize="0"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7624677" y="5225684"/>
            <a:ext cx="438912" cy="466344"/>
          </a:xfrm>
          <a:prstGeom prst="rect">
            <a:avLst/>
          </a:prstGeom>
        </p:spPr>
      </p:pic>
      <p:pic>
        <p:nvPicPr>
          <p:cNvPr id="84" name="Picture 83" descr="A close-up of a skin&#10;&#10;Description automatically generated">
            <a:extLst>
              <a:ext uri="{FF2B5EF4-FFF2-40B4-BE49-F238E27FC236}">
                <a16:creationId xmlns:a16="http://schemas.microsoft.com/office/drawing/2014/main" id="{C8B360F1-CE1D-4E44-CD18-7186457AC006}"/>
              </a:ext>
            </a:extLst>
          </p:cNvPr>
          <p:cNvPicPr preferRelativeResize="0"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4738030" y="5017743"/>
            <a:ext cx="438912" cy="466344"/>
          </a:xfrm>
          <a:prstGeom prst="rect">
            <a:avLst/>
          </a:prstGeom>
        </p:spPr>
      </p:pic>
      <p:pic>
        <p:nvPicPr>
          <p:cNvPr id="85" name="Picture 84" descr="Close-up of a skin with blisters&#10;&#10;Description automatically generated">
            <a:extLst>
              <a:ext uri="{FF2B5EF4-FFF2-40B4-BE49-F238E27FC236}">
                <a16:creationId xmlns:a16="http://schemas.microsoft.com/office/drawing/2014/main" id="{9EDEC2B1-7ABD-8F46-3084-36A5C029ED80}"/>
              </a:ext>
            </a:extLst>
          </p:cNvPr>
          <p:cNvPicPr preferRelativeResize="0">
            <a:picLocks/>
          </p:cNvPicPr>
          <p:nvPr/>
        </p:nvPicPr>
        <p:blipFill>
          <a:blip r:embed="rId12"/>
          <a:stretch>
            <a:fillRect/>
          </a:stretch>
        </p:blipFill>
        <p:spPr>
          <a:xfrm>
            <a:off x="4627013" y="5135803"/>
            <a:ext cx="438912" cy="468822"/>
          </a:xfrm>
          <a:prstGeom prst="rect">
            <a:avLst/>
          </a:prstGeom>
        </p:spPr>
      </p:pic>
      <p:pic>
        <p:nvPicPr>
          <p:cNvPr id="86" name="Picture 85" descr="A close-up of a wound&#10;&#10;Description automatically generated">
            <a:extLst>
              <a:ext uri="{FF2B5EF4-FFF2-40B4-BE49-F238E27FC236}">
                <a16:creationId xmlns:a16="http://schemas.microsoft.com/office/drawing/2014/main" id="{F8340F53-4899-8871-05DB-C14154A9FEB0}"/>
              </a:ext>
            </a:extLst>
          </p:cNvPr>
          <p:cNvPicPr preferRelativeResize="0">
            <a:picLocks/>
          </p:cNvPicPr>
          <p:nvPr/>
        </p:nvPicPr>
        <p:blipFill>
          <a:blip r:embed="rId13"/>
          <a:stretch>
            <a:fillRect/>
          </a:stretch>
        </p:blipFill>
        <p:spPr>
          <a:xfrm>
            <a:off x="5129636" y="5135803"/>
            <a:ext cx="438912" cy="466344"/>
          </a:xfrm>
          <a:prstGeom prst="rect">
            <a:avLst/>
          </a:prstGeom>
        </p:spPr>
      </p:pic>
      <p:sp>
        <p:nvSpPr>
          <p:cNvPr id="87" name="Rounded Rectangle 86">
            <a:extLst>
              <a:ext uri="{FF2B5EF4-FFF2-40B4-BE49-F238E27FC236}">
                <a16:creationId xmlns:a16="http://schemas.microsoft.com/office/drawing/2014/main" id="{91B77F5A-F00C-EBE8-B82A-D04868711ECD}"/>
              </a:ext>
            </a:extLst>
          </p:cNvPr>
          <p:cNvSpPr/>
          <p:nvPr/>
        </p:nvSpPr>
        <p:spPr>
          <a:xfrm>
            <a:off x="5629685" y="3034950"/>
            <a:ext cx="365760" cy="1463040"/>
          </a:xfrm>
          <a:prstGeom prst="roundRect">
            <a:avLst/>
          </a:prstGeom>
          <a:solidFill>
            <a:srgbClr val="EEA9CB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8" name="Rounded Rectangle 87">
            <a:extLst>
              <a:ext uri="{FF2B5EF4-FFF2-40B4-BE49-F238E27FC236}">
                <a16:creationId xmlns:a16="http://schemas.microsoft.com/office/drawing/2014/main" id="{338962D1-3488-6406-D64C-653738ACDD35}"/>
              </a:ext>
            </a:extLst>
          </p:cNvPr>
          <p:cNvSpPr/>
          <p:nvPr/>
        </p:nvSpPr>
        <p:spPr>
          <a:xfrm>
            <a:off x="6196313" y="3195575"/>
            <a:ext cx="365760" cy="1097280"/>
          </a:xfrm>
          <a:prstGeom prst="roundRect">
            <a:avLst/>
          </a:prstGeom>
          <a:solidFill>
            <a:srgbClr val="EEA9CB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9" name="Rounded Rectangle 88">
            <a:extLst>
              <a:ext uri="{FF2B5EF4-FFF2-40B4-BE49-F238E27FC236}">
                <a16:creationId xmlns:a16="http://schemas.microsoft.com/office/drawing/2014/main" id="{18F7D3D4-E8A1-92D6-FFD0-34CC2C5513A9}"/>
              </a:ext>
            </a:extLst>
          </p:cNvPr>
          <p:cNvSpPr/>
          <p:nvPr/>
        </p:nvSpPr>
        <p:spPr>
          <a:xfrm>
            <a:off x="6742280" y="3514806"/>
            <a:ext cx="365760" cy="548640"/>
          </a:xfrm>
          <a:prstGeom prst="roundRect">
            <a:avLst/>
          </a:prstGeom>
          <a:solidFill>
            <a:srgbClr val="EEA9CB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D9E96F4D-3018-C477-4347-97BD83597456}"/>
              </a:ext>
            </a:extLst>
          </p:cNvPr>
          <p:cNvSpPr/>
          <p:nvPr/>
        </p:nvSpPr>
        <p:spPr>
          <a:xfrm>
            <a:off x="6893343" y="4743301"/>
            <a:ext cx="2157206" cy="1169551"/>
          </a:xfrm>
          <a:prstGeom prst="ellipse">
            <a:avLst/>
          </a:prstGeom>
          <a:noFill/>
          <a:ln w="25400" cmpd="sng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F909F020-D9A8-656E-EF89-DC067A5D97EA}"/>
              </a:ext>
            </a:extLst>
          </p:cNvPr>
          <p:cNvSpPr/>
          <p:nvPr/>
        </p:nvSpPr>
        <p:spPr>
          <a:xfrm>
            <a:off x="4456365" y="4846282"/>
            <a:ext cx="1441195" cy="917104"/>
          </a:xfrm>
          <a:prstGeom prst="ellipse">
            <a:avLst/>
          </a:prstGeom>
          <a:noFill/>
          <a:ln w="25400" cmpd="sng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2" name="Rounded Rectangle 91">
            <a:extLst>
              <a:ext uri="{FF2B5EF4-FFF2-40B4-BE49-F238E27FC236}">
                <a16:creationId xmlns:a16="http://schemas.microsoft.com/office/drawing/2014/main" id="{125E6165-A78A-DEAA-17AA-91DF23502676}"/>
              </a:ext>
            </a:extLst>
          </p:cNvPr>
          <p:cNvSpPr/>
          <p:nvPr/>
        </p:nvSpPr>
        <p:spPr>
          <a:xfrm>
            <a:off x="9261112" y="4990984"/>
            <a:ext cx="180057" cy="704447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cmpd="sng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3" name="Rounded Rectangle 92">
            <a:extLst>
              <a:ext uri="{FF2B5EF4-FFF2-40B4-BE49-F238E27FC236}">
                <a16:creationId xmlns:a16="http://schemas.microsoft.com/office/drawing/2014/main" id="{6907894A-C9AB-D6C5-B245-FD7A50A3AFFE}"/>
              </a:ext>
            </a:extLst>
          </p:cNvPr>
          <p:cNvSpPr/>
          <p:nvPr/>
        </p:nvSpPr>
        <p:spPr>
          <a:xfrm>
            <a:off x="9505802" y="5124477"/>
            <a:ext cx="182880" cy="591680"/>
          </a:xfrm>
          <a:prstGeom prst="roundRect">
            <a:avLst/>
          </a:prstGeom>
          <a:solidFill>
            <a:srgbClr val="F5D2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4" name="Rounded Rectangle 93">
            <a:extLst>
              <a:ext uri="{FF2B5EF4-FFF2-40B4-BE49-F238E27FC236}">
                <a16:creationId xmlns:a16="http://schemas.microsoft.com/office/drawing/2014/main" id="{72610739-DB23-275E-D8B5-6162BB22EDDD}"/>
              </a:ext>
            </a:extLst>
          </p:cNvPr>
          <p:cNvSpPr/>
          <p:nvPr/>
        </p:nvSpPr>
        <p:spPr>
          <a:xfrm>
            <a:off x="3071273" y="5492926"/>
            <a:ext cx="181173" cy="136331"/>
          </a:xfrm>
          <a:prstGeom prst="roundRect">
            <a:avLst/>
          </a:prstGeom>
          <a:solidFill>
            <a:srgbClr val="B5784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5" name="Rounded Rectangle 94">
            <a:extLst>
              <a:ext uri="{FF2B5EF4-FFF2-40B4-BE49-F238E27FC236}">
                <a16:creationId xmlns:a16="http://schemas.microsoft.com/office/drawing/2014/main" id="{7D875C24-799B-71DE-1D88-36856812FB64}"/>
              </a:ext>
            </a:extLst>
          </p:cNvPr>
          <p:cNvSpPr/>
          <p:nvPr/>
        </p:nvSpPr>
        <p:spPr>
          <a:xfrm>
            <a:off x="3292424" y="5499956"/>
            <a:ext cx="182880" cy="133379"/>
          </a:xfrm>
          <a:prstGeom prst="roundRect">
            <a:avLst/>
          </a:prstGeom>
          <a:solidFill>
            <a:srgbClr val="9E4F4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9" name="Bent Arrow 98">
            <a:extLst>
              <a:ext uri="{FF2B5EF4-FFF2-40B4-BE49-F238E27FC236}">
                <a16:creationId xmlns:a16="http://schemas.microsoft.com/office/drawing/2014/main" id="{84AB8E1E-7AFF-3CEE-2767-4FFF499BB86B}"/>
              </a:ext>
            </a:extLst>
          </p:cNvPr>
          <p:cNvSpPr/>
          <p:nvPr/>
        </p:nvSpPr>
        <p:spPr>
          <a:xfrm rot="16200000" flipV="1">
            <a:off x="5884259" y="4729950"/>
            <a:ext cx="740654" cy="640080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20417"/>
            </a:avLst>
          </a:prstGeom>
          <a:solidFill>
            <a:schemeClr val="bg2">
              <a:lumMod val="60000"/>
              <a:lumOff val="40000"/>
            </a:schemeClr>
          </a:solidFill>
          <a:ln w="25400" cmpd="sng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0" name="Bent Arrow 99">
            <a:extLst>
              <a:ext uri="{FF2B5EF4-FFF2-40B4-BE49-F238E27FC236}">
                <a16:creationId xmlns:a16="http://schemas.microsoft.com/office/drawing/2014/main" id="{9F2288F6-F4FD-F268-032D-EA1FA4677566}"/>
              </a:ext>
            </a:extLst>
          </p:cNvPr>
          <p:cNvSpPr/>
          <p:nvPr/>
        </p:nvSpPr>
        <p:spPr>
          <a:xfrm rot="16200000">
            <a:off x="6182013" y="4718728"/>
            <a:ext cx="737422" cy="640080"/>
          </a:xfrm>
          <a:prstGeom prst="bentArrow">
            <a:avLst>
              <a:gd name="adj1" fmla="val 25000"/>
              <a:gd name="adj2" fmla="val 29812"/>
              <a:gd name="adj3" fmla="val 25000"/>
              <a:gd name="adj4" fmla="val 20417"/>
            </a:avLst>
          </a:prstGeom>
          <a:solidFill>
            <a:schemeClr val="bg2">
              <a:lumMod val="60000"/>
              <a:lumOff val="40000"/>
            </a:schemeClr>
          </a:solidFill>
          <a:ln w="25400" cmpd="sng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1" name="Double Brace 100">
            <a:extLst>
              <a:ext uri="{FF2B5EF4-FFF2-40B4-BE49-F238E27FC236}">
                <a16:creationId xmlns:a16="http://schemas.microsoft.com/office/drawing/2014/main" id="{9A42F24D-A833-7ED1-FDC6-9D12A1F7DD33}"/>
              </a:ext>
            </a:extLst>
          </p:cNvPr>
          <p:cNvSpPr/>
          <p:nvPr/>
        </p:nvSpPr>
        <p:spPr>
          <a:xfrm>
            <a:off x="8092526" y="3065966"/>
            <a:ext cx="1982354" cy="1097271"/>
          </a:xfrm>
          <a:prstGeom prst="bracePair">
            <a:avLst/>
          </a:prstGeom>
          <a:ln w="254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0401803F-51D5-008E-702E-F0B1225F53BE}"/>
              </a:ext>
            </a:extLst>
          </p:cNvPr>
          <p:cNvSpPr txBox="1"/>
          <p:nvPr/>
        </p:nvSpPr>
        <p:spPr>
          <a:xfrm>
            <a:off x="8183883" y="3059590"/>
            <a:ext cx="2271218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Basal Cell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Carcinoma</a:t>
            </a:r>
            <a:b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Psoriasis</a:t>
            </a: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Neutrophilic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Dermatoses</a:t>
            </a:r>
          </a:p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…..</a:t>
            </a:r>
          </a:p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…..</a:t>
            </a:r>
          </a:p>
        </p:txBody>
      </p:sp>
      <p:pic>
        <p:nvPicPr>
          <p:cNvPr id="103" name="Picture 102">
            <a:extLst>
              <a:ext uri="{FF2B5EF4-FFF2-40B4-BE49-F238E27FC236}">
                <a16:creationId xmlns:a16="http://schemas.microsoft.com/office/drawing/2014/main" id="{99FCA3A1-79E4-9E20-B692-29CF23B4E0A1}"/>
              </a:ext>
            </a:extLst>
          </p:cNvPr>
          <p:cNvPicPr>
            <a:picLocks/>
          </p:cNvPicPr>
          <p:nvPr/>
        </p:nvPicPr>
        <p:blipFill>
          <a:blip r:embed="rId14"/>
          <a:stretch>
            <a:fillRect/>
          </a:stretch>
        </p:blipFill>
        <p:spPr>
          <a:xfrm>
            <a:off x="2851088" y="3177612"/>
            <a:ext cx="466344" cy="466344"/>
          </a:xfrm>
          <a:prstGeom prst="rect">
            <a:avLst/>
          </a:prstGeom>
        </p:spPr>
      </p:pic>
      <p:sp>
        <p:nvSpPr>
          <p:cNvPr id="104" name="TextBox 103">
            <a:extLst>
              <a:ext uri="{FF2B5EF4-FFF2-40B4-BE49-F238E27FC236}">
                <a16:creationId xmlns:a16="http://schemas.microsoft.com/office/drawing/2014/main" id="{5FD655CB-CFD9-E76B-67BF-9808EC10EE79}"/>
              </a:ext>
            </a:extLst>
          </p:cNvPr>
          <p:cNvSpPr txBox="1"/>
          <p:nvPr/>
        </p:nvSpPr>
        <p:spPr>
          <a:xfrm>
            <a:off x="3364268" y="3302946"/>
            <a:ext cx="54943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</p:txBody>
      </p:sp>
      <p:sp>
        <p:nvSpPr>
          <p:cNvPr id="105" name="Rounded Rectangle 104">
            <a:extLst>
              <a:ext uri="{FF2B5EF4-FFF2-40B4-BE49-F238E27FC236}">
                <a16:creationId xmlns:a16="http://schemas.microsoft.com/office/drawing/2014/main" id="{D041F9E8-94E0-3EBC-F1A2-ECE8482418E4}"/>
              </a:ext>
            </a:extLst>
          </p:cNvPr>
          <p:cNvSpPr/>
          <p:nvPr/>
        </p:nvSpPr>
        <p:spPr>
          <a:xfrm>
            <a:off x="3146365" y="3921362"/>
            <a:ext cx="181173" cy="457200"/>
          </a:xfrm>
          <a:prstGeom prst="roundRect">
            <a:avLst/>
          </a:prstGeom>
          <a:solidFill>
            <a:srgbClr val="B5784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6" name="Rounded Rectangle 105">
            <a:extLst>
              <a:ext uri="{FF2B5EF4-FFF2-40B4-BE49-F238E27FC236}">
                <a16:creationId xmlns:a16="http://schemas.microsoft.com/office/drawing/2014/main" id="{3E6AE8C6-33AD-E661-8214-2C930C39E84E}"/>
              </a:ext>
            </a:extLst>
          </p:cNvPr>
          <p:cNvSpPr/>
          <p:nvPr/>
        </p:nvSpPr>
        <p:spPr>
          <a:xfrm>
            <a:off x="3376241" y="4047715"/>
            <a:ext cx="182880" cy="329184"/>
          </a:xfrm>
          <a:prstGeom prst="roundRect">
            <a:avLst/>
          </a:prstGeom>
          <a:solidFill>
            <a:srgbClr val="9E4F4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BD374FA3-7E85-3604-60C0-AE177779BCA1}"/>
              </a:ext>
            </a:extLst>
          </p:cNvPr>
          <p:cNvCxnSpPr>
            <a:cxnSpLocks/>
          </p:cNvCxnSpPr>
          <p:nvPr/>
        </p:nvCxnSpPr>
        <p:spPr>
          <a:xfrm>
            <a:off x="2739556" y="4380118"/>
            <a:ext cx="95002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416C45B1-3CED-29BB-FA09-9FFBECCD32E1}"/>
              </a:ext>
            </a:extLst>
          </p:cNvPr>
          <p:cNvSpPr txBox="1"/>
          <p:nvPr/>
        </p:nvSpPr>
        <p:spPr>
          <a:xfrm>
            <a:off x="2160760" y="5615173"/>
            <a:ext cx="24316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latin typeface="Arial" panose="020B0604020202020204" pitchFamily="34" charset="0"/>
                <a:cs typeface="Arial" panose="020B0604020202020204" pitchFamily="34" charset="0"/>
              </a:rPr>
              <a:t>Train</a:t>
            </a:r>
            <a:r>
              <a:rPr lang="zh-CN" alt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b="1" dirty="0">
                <a:latin typeface="Arial" panose="020B0604020202020204" pitchFamily="34" charset="0"/>
                <a:cs typeface="Arial" panose="020B0604020202020204" pitchFamily="34" charset="0"/>
              </a:rPr>
              <a:t>set</a:t>
            </a:r>
            <a:r>
              <a:rPr lang="zh-CN" alt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b="1" dirty="0">
                <a:latin typeface="Arial" panose="020B0604020202020204" pitchFamily="34" charset="0"/>
                <a:cs typeface="Arial" panose="020B0604020202020204" pitchFamily="34" charset="0"/>
              </a:rPr>
              <a:t>skin</a:t>
            </a:r>
            <a:r>
              <a:rPr lang="zh-CN" alt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b="1" dirty="0">
                <a:latin typeface="Arial" panose="020B0604020202020204" pitchFamily="34" charset="0"/>
                <a:cs typeface="Arial" panose="020B0604020202020204" pitchFamily="34" charset="0"/>
              </a:rPr>
              <a:t>type</a:t>
            </a:r>
            <a:r>
              <a:rPr lang="zh-CN" alt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b="1" dirty="0">
                <a:latin typeface="Arial" panose="020B0604020202020204" pitchFamily="34" charset="0"/>
                <a:cs typeface="Arial" panose="020B0604020202020204" pitchFamily="34" charset="0"/>
              </a:rPr>
              <a:t>distribution</a:t>
            </a:r>
          </a:p>
        </p:txBody>
      </p:sp>
      <p:pic>
        <p:nvPicPr>
          <p:cNvPr id="109" name="Picture 108" descr="A close-up of a skin&#10;&#10;Description automatically generated">
            <a:extLst>
              <a:ext uri="{FF2B5EF4-FFF2-40B4-BE49-F238E27FC236}">
                <a16:creationId xmlns:a16="http://schemas.microsoft.com/office/drawing/2014/main" id="{0A4DBE40-D069-9829-73AA-62140F8B7C64}"/>
              </a:ext>
            </a:extLst>
          </p:cNvPr>
          <p:cNvPicPr preferRelativeResize="0"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2251799" y="3167062"/>
            <a:ext cx="466344" cy="466344"/>
          </a:xfrm>
          <a:prstGeom prst="rect">
            <a:avLst/>
          </a:prstGeom>
        </p:spPr>
      </p:pic>
      <p:sp>
        <p:nvSpPr>
          <p:cNvPr id="110" name="TextBox 109">
            <a:extLst>
              <a:ext uri="{FF2B5EF4-FFF2-40B4-BE49-F238E27FC236}">
                <a16:creationId xmlns:a16="http://schemas.microsoft.com/office/drawing/2014/main" id="{3A3F9A12-EB79-324B-1158-8BCC4649606A}"/>
              </a:ext>
            </a:extLst>
          </p:cNvPr>
          <p:cNvSpPr txBox="1"/>
          <p:nvPr/>
        </p:nvSpPr>
        <p:spPr>
          <a:xfrm>
            <a:off x="2189519" y="4377846"/>
            <a:ext cx="27235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latin typeface="Arial" panose="020B0604020202020204" pitchFamily="34" charset="0"/>
                <a:cs typeface="Arial" panose="020B0604020202020204" pitchFamily="34" charset="0"/>
              </a:rPr>
              <a:t>Test</a:t>
            </a:r>
            <a:r>
              <a:rPr lang="zh-CN" alt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b="1" dirty="0">
                <a:latin typeface="Arial" panose="020B0604020202020204" pitchFamily="34" charset="0"/>
                <a:cs typeface="Arial" panose="020B0604020202020204" pitchFamily="34" charset="0"/>
              </a:rPr>
              <a:t>set</a:t>
            </a:r>
            <a:r>
              <a:rPr lang="zh-CN" alt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b="1" dirty="0">
                <a:latin typeface="Arial" panose="020B0604020202020204" pitchFamily="34" charset="0"/>
                <a:cs typeface="Arial" panose="020B0604020202020204" pitchFamily="34" charset="0"/>
              </a:rPr>
              <a:t>skin</a:t>
            </a:r>
            <a:r>
              <a:rPr lang="zh-CN" alt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b="1" dirty="0">
                <a:latin typeface="Arial" panose="020B0604020202020204" pitchFamily="34" charset="0"/>
                <a:cs typeface="Arial" panose="020B0604020202020204" pitchFamily="34" charset="0"/>
              </a:rPr>
              <a:t>type</a:t>
            </a:r>
            <a:r>
              <a:rPr lang="zh-CN" alt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b="1" dirty="0">
                <a:latin typeface="Arial" panose="020B0604020202020204" pitchFamily="34" charset="0"/>
                <a:cs typeface="Arial" panose="020B0604020202020204" pitchFamily="34" charset="0"/>
              </a:rPr>
              <a:t>distribution</a:t>
            </a:r>
          </a:p>
        </p:txBody>
      </p:sp>
      <p:pic>
        <p:nvPicPr>
          <p:cNvPr id="112" name="Picture 111" descr="A close-up of a skin disease&#10;&#10;Description automatically generated">
            <a:extLst>
              <a:ext uri="{FF2B5EF4-FFF2-40B4-BE49-F238E27FC236}">
                <a16:creationId xmlns:a16="http://schemas.microsoft.com/office/drawing/2014/main" id="{CF131708-10A1-8466-00C1-EAF84D52F421}"/>
              </a:ext>
            </a:extLst>
          </p:cNvPr>
          <p:cNvPicPr preferRelativeResize="0"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3875286" y="3177612"/>
            <a:ext cx="438912" cy="466344"/>
          </a:xfrm>
          <a:prstGeom prst="rect">
            <a:avLst/>
          </a:prstGeom>
        </p:spPr>
      </p:pic>
      <p:sp>
        <p:nvSpPr>
          <p:cNvPr id="115" name="Rounded Rectangle 114">
            <a:extLst>
              <a:ext uri="{FF2B5EF4-FFF2-40B4-BE49-F238E27FC236}">
                <a16:creationId xmlns:a16="http://schemas.microsoft.com/office/drawing/2014/main" id="{3D383E92-2676-B3CB-7896-C052A781EF23}"/>
              </a:ext>
            </a:extLst>
          </p:cNvPr>
          <p:cNvSpPr/>
          <p:nvPr/>
        </p:nvSpPr>
        <p:spPr>
          <a:xfrm>
            <a:off x="6198437" y="1166433"/>
            <a:ext cx="180057" cy="704447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cmpd="sng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6" name="Rounded Rectangle 115">
            <a:extLst>
              <a:ext uri="{FF2B5EF4-FFF2-40B4-BE49-F238E27FC236}">
                <a16:creationId xmlns:a16="http://schemas.microsoft.com/office/drawing/2014/main" id="{FF47F196-141D-E388-08B4-EAFC3F3B1C3E}"/>
              </a:ext>
            </a:extLst>
          </p:cNvPr>
          <p:cNvSpPr/>
          <p:nvPr/>
        </p:nvSpPr>
        <p:spPr>
          <a:xfrm>
            <a:off x="6475726" y="1267917"/>
            <a:ext cx="182880" cy="591680"/>
          </a:xfrm>
          <a:prstGeom prst="roundRect">
            <a:avLst/>
          </a:prstGeom>
          <a:solidFill>
            <a:srgbClr val="F5D2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7" name="Rounded Rectangle 116">
            <a:extLst>
              <a:ext uri="{FF2B5EF4-FFF2-40B4-BE49-F238E27FC236}">
                <a16:creationId xmlns:a16="http://schemas.microsoft.com/office/drawing/2014/main" id="{9372E35C-FE7B-DAE7-A51B-BED814F103E9}"/>
              </a:ext>
            </a:extLst>
          </p:cNvPr>
          <p:cNvSpPr/>
          <p:nvPr/>
        </p:nvSpPr>
        <p:spPr>
          <a:xfrm>
            <a:off x="6774757" y="1363868"/>
            <a:ext cx="180057" cy="498764"/>
          </a:xfrm>
          <a:prstGeom prst="roundRect">
            <a:avLst/>
          </a:prstGeom>
          <a:solidFill>
            <a:srgbClr val="FDD0A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8" name="Rounded Rectangle 117">
            <a:extLst>
              <a:ext uri="{FF2B5EF4-FFF2-40B4-BE49-F238E27FC236}">
                <a16:creationId xmlns:a16="http://schemas.microsoft.com/office/drawing/2014/main" id="{450EA2F3-A509-A7B3-0279-F3F681BC40E3}"/>
              </a:ext>
            </a:extLst>
          </p:cNvPr>
          <p:cNvSpPr/>
          <p:nvPr/>
        </p:nvSpPr>
        <p:spPr>
          <a:xfrm>
            <a:off x="7054869" y="1470115"/>
            <a:ext cx="182880" cy="391816"/>
          </a:xfrm>
          <a:prstGeom prst="roundRect">
            <a:avLst/>
          </a:prstGeom>
          <a:solidFill>
            <a:srgbClr val="DC925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9" name="Rounded Rectangle 118">
            <a:extLst>
              <a:ext uri="{FF2B5EF4-FFF2-40B4-BE49-F238E27FC236}">
                <a16:creationId xmlns:a16="http://schemas.microsoft.com/office/drawing/2014/main" id="{123DB248-247D-8F95-85B2-179FE761368C}"/>
              </a:ext>
            </a:extLst>
          </p:cNvPr>
          <p:cNvSpPr/>
          <p:nvPr/>
        </p:nvSpPr>
        <p:spPr>
          <a:xfrm>
            <a:off x="7327312" y="1730044"/>
            <a:ext cx="181173" cy="136331"/>
          </a:xfrm>
          <a:prstGeom prst="roundRect">
            <a:avLst/>
          </a:prstGeom>
          <a:solidFill>
            <a:srgbClr val="B5784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0" name="Rounded Rectangle 119">
            <a:extLst>
              <a:ext uri="{FF2B5EF4-FFF2-40B4-BE49-F238E27FC236}">
                <a16:creationId xmlns:a16="http://schemas.microsoft.com/office/drawing/2014/main" id="{97165A2B-6D04-51D2-5415-9D5EC22D8144}"/>
              </a:ext>
            </a:extLst>
          </p:cNvPr>
          <p:cNvSpPr/>
          <p:nvPr/>
        </p:nvSpPr>
        <p:spPr>
          <a:xfrm>
            <a:off x="7620222" y="1727406"/>
            <a:ext cx="182880" cy="133379"/>
          </a:xfrm>
          <a:prstGeom prst="roundRect">
            <a:avLst/>
          </a:prstGeom>
          <a:solidFill>
            <a:srgbClr val="9E4F4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92033D6C-C41A-0A41-B8BE-CA65A2C26CED}"/>
              </a:ext>
            </a:extLst>
          </p:cNvPr>
          <p:cNvCxnSpPr/>
          <p:nvPr/>
        </p:nvCxnSpPr>
        <p:spPr>
          <a:xfrm>
            <a:off x="6032605" y="1868627"/>
            <a:ext cx="1932813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Oval 121">
            <a:extLst>
              <a:ext uri="{FF2B5EF4-FFF2-40B4-BE49-F238E27FC236}">
                <a16:creationId xmlns:a16="http://schemas.microsoft.com/office/drawing/2014/main" id="{2A6229DB-CFCB-56E2-FDA2-84D4B43E542A}"/>
              </a:ext>
            </a:extLst>
          </p:cNvPr>
          <p:cNvSpPr/>
          <p:nvPr/>
        </p:nvSpPr>
        <p:spPr>
          <a:xfrm>
            <a:off x="6062435" y="1010656"/>
            <a:ext cx="683184" cy="1016000"/>
          </a:xfrm>
          <a:prstGeom prst="ellipse">
            <a:avLst/>
          </a:prstGeom>
          <a:noFill/>
          <a:ln cmpd="sng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F3F7A616-75A7-5FF0-5960-39D296FC5FA7}"/>
              </a:ext>
            </a:extLst>
          </p:cNvPr>
          <p:cNvSpPr/>
          <p:nvPr/>
        </p:nvSpPr>
        <p:spPr>
          <a:xfrm>
            <a:off x="7268041" y="1275971"/>
            <a:ext cx="596413" cy="780104"/>
          </a:xfrm>
          <a:prstGeom prst="ellipse">
            <a:avLst/>
          </a:prstGeom>
          <a:noFill/>
          <a:ln cmpd="sng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C2F76B6E-9B92-96EC-686A-CAD53BA386CC}"/>
              </a:ext>
            </a:extLst>
          </p:cNvPr>
          <p:cNvSpPr txBox="1"/>
          <p:nvPr/>
        </p:nvSpPr>
        <p:spPr>
          <a:xfrm>
            <a:off x="5543830" y="1700810"/>
            <a:ext cx="5564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FST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4AAA5F19-203C-324C-D617-861ADA33898B}"/>
              </a:ext>
            </a:extLst>
          </p:cNvPr>
          <p:cNvSpPr txBox="1"/>
          <p:nvPr/>
        </p:nvSpPr>
        <p:spPr>
          <a:xfrm>
            <a:off x="6170440" y="1809730"/>
            <a:ext cx="3080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7E425EE6-E424-40C6-2AA7-3764441EE629}"/>
              </a:ext>
            </a:extLst>
          </p:cNvPr>
          <p:cNvSpPr txBox="1"/>
          <p:nvPr/>
        </p:nvSpPr>
        <p:spPr>
          <a:xfrm>
            <a:off x="6435438" y="1810361"/>
            <a:ext cx="3324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II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D0D79409-34D3-953B-DF72-EA7C35424602}"/>
              </a:ext>
            </a:extLst>
          </p:cNvPr>
          <p:cNvSpPr txBox="1"/>
          <p:nvPr/>
        </p:nvSpPr>
        <p:spPr>
          <a:xfrm>
            <a:off x="6683484" y="1816518"/>
            <a:ext cx="3920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III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896563F8-DA5F-2170-FEE1-01DBABFD7519}"/>
              </a:ext>
            </a:extLst>
          </p:cNvPr>
          <p:cNvSpPr txBox="1"/>
          <p:nvPr/>
        </p:nvSpPr>
        <p:spPr>
          <a:xfrm>
            <a:off x="6972041" y="1811102"/>
            <a:ext cx="3920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IV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2102A7C4-4BBC-9E81-3B8F-160CC091A744}"/>
              </a:ext>
            </a:extLst>
          </p:cNvPr>
          <p:cNvSpPr txBox="1"/>
          <p:nvPr/>
        </p:nvSpPr>
        <p:spPr>
          <a:xfrm>
            <a:off x="7271199" y="1809730"/>
            <a:ext cx="3920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DE827975-ABE7-444D-9298-DE545E9E4EA3}"/>
              </a:ext>
            </a:extLst>
          </p:cNvPr>
          <p:cNvSpPr txBox="1"/>
          <p:nvPr/>
        </p:nvSpPr>
        <p:spPr>
          <a:xfrm>
            <a:off x="7530798" y="1802370"/>
            <a:ext cx="3920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368B7897-74F2-D0E1-416A-9C1B5FBBC0F2}"/>
              </a:ext>
            </a:extLst>
          </p:cNvPr>
          <p:cNvSpPr txBox="1"/>
          <p:nvPr/>
        </p:nvSpPr>
        <p:spPr>
          <a:xfrm>
            <a:off x="6240101" y="5047311"/>
            <a:ext cx="46548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500" b="1" dirty="0"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endParaRPr lang="en-US" sz="25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09D38A57-28E8-7926-CE93-4E496EB9B956}"/>
              </a:ext>
            </a:extLst>
          </p:cNvPr>
          <p:cNvCxnSpPr>
            <a:cxnSpLocks/>
          </p:cNvCxnSpPr>
          <p:nvPr/>
        </p:nvCxnSpPr>
        <p:spPr>
          <a:xfrm>
            <a:off x="2622001" y="5629257"/>
            <a:ext cx="95002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6A6273CA-780E-6296-4934-56215248384A}"/>
              </a:ext>
            </a:extLst>
          </p:cNvPr>
          <p:cNvCxnSpPr>
            <a:cxnSpLocks/>
          </p:cNvCxnSpPr>
          <p:nvPr/>
        </p:nvCxnSpPr>
        <p:spPr>
          <a:xfrm>
            <a:off x="9096308" y="5711402"/>
            <a:ext cx="95002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3C7125FF-1B93-145D-EA37-08E7F04BFE41}"/>
              </a:ext>
            </a:extLst>
          </p:cNvPr>
          <p:cNvCxnSpPr>
            <a:cxnSpLocks/>
          </p:cNvCxnSpPr>
          <p:nvPr/>
        </p:nvCxnSpPr>
        <p:spPr>
          <a:xfrm>
            <a:off x="4709323" y="3727158"/>
            <a:ext cx="725855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933D465D-A6CF-8768-EEF4-4E89E960C138}"/>
              </a:ext>
            </a:extLst>
          </p:cNvPr>
          <p:cNvCxnSpPr>
            <a:cxnSpLocks/>
          </p:cNvCxnSpPr>
          <p:nvPr/>
        </p:nvCxnSpPr>
        <p:spPr>
          <a:xfrm>
            <a:off x="7289574" y="3727158"/>
            <a:ext cx="725855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TextBox 140">
            <a:extLst>
              <a:ext uri="{FF2B5EF4-FFF2-40B4-BE49-F238E27FC236}">
                <a16:creationId xmlns:a16="http://schemas.microsoft.com/office/drawing/2014/main" id="{8416E756-5053-5749-20F0-98F430FD8899}"/>
              </a:ext>
            </a:extLst>
          </p:cNvPr>
          <p:cNvSpPr txBox="1"/>
          <p:nvPr/>
        </p:nvSpPr>
        <p:spPr>
          <a:xfrm>
            <a:off x="7191206" y="3392993"/>
            <a:ext cx="8480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predict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97BF5926-AB50-0A94-F393-A71B6324302F}"/>
              </a:ext>
            </a:extLst>
          </p:cNvPr>
          <p:cNvSpPr txBox="1"/>
          <p:nvPr/>
        </p:nvSpPr>
        <p:spPr>
          <a:xfrm>
            <a:off x="6129677" y="4489258"/>
            <a:ext cx="6095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train</a:t>
            </a:r>
          </a:p>
        </p:txBody>
      </p:sp>
    </p:spTree>
    <p:extLst>
      <p:ext uri="{BB962C8B-B14F-4D97-AF65-F5344CB8AC3E}">
        <p14:creationId xmlns:p14="http://schemas.microsoft.com/office/powerpoint/2010/main" val="40924932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146E4E-495D-7A35-6C91-8409E38045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Picture 102" descr="A collage of images of animals and cars&#10;&#10;Description automatically generated">
            <a:extLst>
              <a:ext uri="{FF2B5EF4-FFF2-40B4-BE49-F238E27FC236}">
                <a16:creationId xmlns:a16="http://schemas.microsoft.com/office/drawing/2014/main" id="{F8F23182-5193-0B39-73D8-F96C57CAD6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5183" y="5460262"/>
            <a:ext cx="517732" cy="51630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830750D-EA1E-8AA4-1920-53C49E3803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7814"/>
            <a:ext cx="10972800" cy="1139825"/>
          </a:xfrm>
        </p:spPr>
        <p:txBody>
          <a:bodyPr wrap="square" anchor="t">
            <a:normAutofit/>
          </a:bodyPr>
          <a:lstStyle/>
          <a:p>
            <a:r>
              <a:rPr lang="en-US" b="1" dirty="0">
                <a:cs typeface="Arial" panose="020B0604020202020204" pitchFamily="34" charset="0"/>
              </a:rPr>
              <a:t>Motivation</a:t>
            </a:r>
            <a:endParaRPr lang="en-US" dirty="0"/>
          </a:p>
        </p:txBody>
      </p:sp>
      <p:pic>
        <p:nvPicPr>
          <p:cNvPr id="6" name="Picture 5" descr="A red square with a brown rectangle&#10;&#10;Description automatically generated">
            <a:extLst>
              <a:ext uri="{FF2B5EF4-FFF2-40B4-BE49-F238E27FC236}">
                <a16:creationId xmlns:a16="http://schemas.microsoft.com/office/drawing/2014/main" id="{AD9D3884-F196-C7E0-9291-A0192DDB96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4748" y="1191490"/>
            <a:ext cx="927463" cy="914400"/>
          </a:xfrm>
          <a:prstGeom prst="rect">
            <a:avLst/>
          </a:prstGeom>
        </p:spPr>
      </p:pic>
      <p:pic>
        <p:nvPicPr>
          <p:cNvPr id="10" name="Picture 9" descr="A close-up of a skin&#10;&#10;Description automatically generated">
            <a:extLst>
              <a:ext uri="{FF2B5EF4-FFF2-40B4-BE49-F238E27FC236}">
                <a16:creationId xmlns:a16="http://schemas.microsoft.com/office/drawing/2014/main" id="{27AEA5F8-38DA-8C2F-D32B-BBAE514BD87F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8764750" y="1716259"/>
            <a:ext cx="914400" cy="915302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4D9C6D9-5B8F-BEC8-A496-6A0FDF02B878}"/>
              </a:ext>
            </a:extLst>
          </p:cNvPr>
          <p:cNvCxnSpPr>
            <a:cxnSpLocks/>
          </p:cNvCxnSpPr>
          <p:nvPr/>
        </p:nvCxnSpPr>
        <p:spPr>
          <a:xfrm>
            <a:off x="1001602" y="3425380"/>
            <a:ext cx="100584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2B05D3F-C4DA-C601-224F-A6EBDE20910A}"/>
              </a:ext>
            </a:extLst>
          </p:cNvPr>
          <p:cNvSpPr txBox="1"/>
          <p:nvPr/>
        </p:nvSpPr>
        <p:spPr>
          <a:xfrm>
            <a:off x="7653695" y="845608"/>
            <a:ext cx="3406307" cy="369332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G</a:t>
            </a:r>
            <a:r>
              <a:rPr lang="en-US" altLang="zh-CN" dirty="0"/>
              <a:t>enerative</a:t>
            </a:r>
            <a:r>
              <a:rPr lang="zh-CN" altLang="en-US" dirty="0"/>
              <a:t> </a:t>
            </a:r>
            <a:r>
              <a:rPr lang="en-US" altLang="zh-CN" dirty="0"/>
              <a:t>Adversarial</a:t>
            </a:r>
            <a:r>
              <a:rPr lang="zh-CN" altLang="en-US" dirty="0"/>
              <a:t> </a:t>
            </a:r>
            <a:r>
              <a:rPr lang="en-US" altLang="zh-CN" dirty="0"/>
              <a:t>Network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1EABCDA-989B-19A4-E0DF-B44C079F7E75}"/>
              </a:ext>
            </a:extLst>
          </p:cNvPr>
          <p:cNvSpPr txBox="1"/>
          <p:nvPr/>
        </p:nvSpPr>
        <p:spPr>
          <a:xfrm>
            <a:off x="8474576" y="3610037"/>
            <a:ext cx="1764544" cy="369332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Diffusion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endParaRPr lang="en-US" dirty="0"/>
          </a:p>
        </p:txBody>
      </p:sp>
      <p:pic>
        <p:nvPicPr>
          <p:cNvPr id="15" name="Picture 14" descr="A close-up of a scar&#10;&#10;Description automatically generated">
            <a:extLst>
              <a:ext uri="{FF2B5EF4-FFF2-40B4-BE49-F238E27FC236}">
                <a16:creationId xmlns:a16="http://schemas.microsoft.com/office/drawing/2014/main" id="{56249A3E-3CC6-CAFE-3B2E-B9E18A4ED1E5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3894748" y="2273909"/>
            <a:ext cx="914400" cy="914400"/>
          </a:xfrm>
          <a:prstGeom prst="rect">
            <a:avLst/>
          </a:prstGeom>
        </p:spPr>
      </p:pic>
      <p:pic>
        <p:nvPicPr>
          <p:cNvPr id="83" name="Picture 82" descr="Close-up of a skin with several bumps&#10;&#10;Description automatically generated">
            <a:extLst>
              <a:ext uri="{FF2B5EF4-FFF2-40B4-BE49-F238E27FC236}">
                <a16:creationId xmlns:a16="http://schemas.microsoft.com/office/drawing/2014/main" id="{10A3755B-B8DD-6ED9-1AA7-EE37C54B61C2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8810298" y="4263880"/>
            <a:ext cx="914400" cy="914400"/>
          </a:xfrm>
          <a:prstGeom prst="rect">
            <a:avLst/>
          </a:prstGeom>
        </p:spPr>
      </p:pic>
      <p:sp>
        <p:nvSpPr>
          <p:cNvPr id="86" name="TextBox 85">
            <a:extLst>
              <a:ext uri="{FF2B5EF4-FFF2-40B4-BE49-F238E27FC236}">
                <a16:creationId xmlns:a16="http://schemas.microsoft.com/office/drawing/2014/main" id="{00D96177-EF53-5514-C7D0-3CCEA96BC57D}"/>
              </a:ext>
            </a:extLst>
          </p:cNvPr>
          <p:cNvSpPr txBox="1"/>
          <p:nvPr/>
        </p:nvSpPr>
        <p:spPr>
          <a:xfrm>
            <a:off x="7536989" y="1790730"/>
            <a:ext cx="10901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generate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97B067D-D27D-E147-6B1A-2FAA9720CF14}"/>
              </a:ext>
            </a:extLst>
          </p:cNvPr>
          <p:cNvSpPr txBox="1"/>
          <p:nvPr/>
        </p:nvSpPr>
        <p:spPr>
          <a:xfrm>
            <a:off x="7503141" y="4366220"/>
            <a:ext cx="9806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generate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1C891ADF-DC1C-3B53-5EB2-3DBFBA840333}"/>
              </a:ext>
            </a:extLst>
          </p:cNvPr>
          <p:cNvSpPr txBox="1"/>
          <p:nvPr/>
        </p:nvSpPr>
        <p:spPr>
          <a:xfrm>
            <a:off x="1082449" y="1461923"/>
            <a:ext cx="254628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Pre-defined</a:t>
            </a:r>
            <a:r>
              <a:rPr lang="zh-CN" altLang="en-US" sz="1400" dirty="0"/>
              <a:t> </a:t>
            </a:r>
            <a:r>
              <a:rPr lang="en-US" altLang="zh-CN" sz="1400" b="1" u="sng" dirty="0"/>
              <a:t>semantic</a:t>
            </a:r>
            <a:r>
              <a:rPr lang="zh-CN" altLang="en-US" sz="1400" b="1" u="sng" dirty="0"/>
              <a:t> </a:t>
            </a:r>
            <a:r>
              <a:rPr lang="en-US" altLang="zh-CN" sz="1400" b="1" u="sng" dirty="0"/>
              <a:t>map</a:t>
            </a:r>
            <a:r>
              <a:rPr lang="en-US" altLang="zh-CN" sz="1400" dirty="0"/>
              <a:t>:</a:t>
            </a:r>
          </a:p>
          <a:p>
            <a:endParaRPr lang="en-US" altLang="zh-CN" sz="1400" dirty="0"/>
          </a:p>
          <a:p>
            <a:r>
              <a:rPr lang="en-US" sz="1400" dirty="0"/>
              <a:t>  - encodes target skin type</a:t>
            </a:r>
          </a:p>
          <a:p>
            <a:endParaRPr lang="en-US" sz="1400" dirty="0"/>
          </a:p>
          <a:p>
            <a:r>
              <a:rPr lang="en-US" sz="1400" dirty="0"/>
              <a:t>  - guides diverse generation</a:t>
            </a:r>
          </a:p>
          <a:p>
            <a:endParaRPr lang="en-US" sz="1400" dirty="0"/>
          </a:p>
          <a:p>
            <a:r>
              <a:rPr lang="en-US" sz="1400" dirty="0"/>
              <a:t>  - sampled from existing data</a:t>
            </a:r>
          </a:p>
        </p:txBody>
      </p: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E4201980-E557-5DD2-BA47-953910BFEE06}"/>
              </a:ext>
            </a:extLst>
          </p:cNvPr>
          <p:cNvCxnSpPr>
            <a:cxnSpLocks/>
          </p:cNvCxnSpPr>
          <p:nvPr/>
        </p:nvCxnSpPr>
        <p:spPr>
          <a:xfrm>
            <a:off x="3460554" y="1648690"/>
            <a:ext cx="268954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8" name="Picture 97" descr="Close-up of a person's leg with rashes&#10;&#10;Description automatically generated">
            <a:extLst>
              <a:ext uri="{FF2B5EF4-FFF2-40B4-BE49-F238E27FC236}">
                <a16:creationId xmlns:a16="http://schemas.microsoft.com/office/drawing/2014/main" id="{4E14928E-D525-799D-8A79-BDCE4AA0B99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07811" y="4048461"/>
            <a:ext cx="914400" cy="890752"/>
          </a:xfrm>
          <a:prstGeom prst="rect">
            <a:avLst/>
          </a:prstGeom>
        </p:spPr>
      </p:pic>
      <p:sp>
        <p:nvSpPr>
          <p:cNvPr id="100" name="TextBox 99">
            <a:extLst>
              <a:ext uri="{FF2B5EF4-FFF2-40B4-BE49-F238E27FC236}">
                <a16:creationId xmlns:a16="http://schemas.microsoft.com/office/drawing/2014/main" id="{BE09B0C2-1F57-85E5-4F94-5B91930DD5DB}"/>
              </a:ext>
            </a:extLst>
          </p:cNvPr>
          <p:cNvSpPr txBox="1"/>
          <p:nvPr/>
        </p:nvSpPr>
        <p:spPr>
          <a:xfrm>
            <a:off x="2584205" y="5090054"/>
            <a:ext cx="284235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An image of {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prurigo nodularis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} on a {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dark-skinned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} individual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6634A16F-04EC-94E1-53EB-7563FDA5B4F7}"/>
              </a:ext>
            </a:extLst>
          </p:cNvPr>
          <p:cNvSpPr txBox="1"/>
          <p:nvPr/>
        </p:nvSpPr>
        <p:spPr>
          <a:xfrm>
            <a:off x="6959819" y="5560026"/>
            <a:ext cx="23829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diversity beyond training set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19EB54C5-ACD7-AEC4-60CD-195142C635A4}"/>
              </a:ext>
            </a:extLst>
          </p:cNvPr>
          <p:cNvSpPr txBox="1"/>
          <p:nvPr/>
        </p:nvSpPr>
        <p:spPr>
          <a:xfrm>
            <a:off x="609600" y="6163710"/>
            <a:ext cx="102412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Ghorbani</a:t>
            </a:r>
            <a:r>
              <a:rPr lang="en-US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n-US" sz="11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Amirata</a:t>
            </a:r>
            <a:r>
              <a:rPr lang="en-US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et al. "</a:t>
            </a:r>
            <a:r>
              <a:rPr lang="en-US" sz="11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Dermgan</a:t>
            </a:r>
            <a:r>
              <a:rPr lang="en-US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: Synthetic generation of clinical skin images with pathology." </a:t>
            </a:r>
            <a:r>
              <a:rPr lang="en-US" sz="11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Machine learning for health workshop</a:t>
            </a:r>
            <a:r>
              <a:rPr lang="en-US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PMLR, 2020.</a:t>
            </a:r>
            <a:endParaRPr lang="en-US" sz="1100" i="1" dirty="0"/>
          </a:p>
        </p:txBody>
      </p:sp>
      <p:sp>
        <p:nvSpPr>
          <p:cNvPr id="110" name="Trapezoid 109">
            <a:extLst>
              <a:ext uri="{FF2B5EF4-FFF2-40B4-BE49-F238E27FC236}">
                <a16:creationId xmlns:a16="http://schemas.microsoft.com/office/drawing/2014/main" id="{F3E25ABF-3BFA-2E33-DB81-BD1A15FDA826}"/>
              </a:ext>
            </a:extLst>
          </p:cNvPr>
          <p:cNvSpPr/>
          <p:nvPr/>
        </p:nvSpPr>
        <p:spPr>
          <a:xfrm rot="5400000">
            <a:off x="5846048" y="1787791"/>
            <a:ext cx="914400" cy="731520"/>
          </a:xfrm>
          <a:prstGeom prst="trapezoid">
            <a:avLst>
              <a:gd name="adj" fmla="val 33333"/>
            </a:avLst>
          </a:prstGeom>
          <a:solidFill>
            <a:srgbClr val="BFE498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BFE498"/>
              </a:solidFill>
            </a:endParaRPr>
          </a:p>
        </p:txBody>
      </p:sp>
      <p:sp>
        <p:nvSpPr>
          <p:cNvPr id="111" name="Trapezoid 110">
            <a:extLst>
              <a:ext uri="{FF2B5EF4-FFF2-40B4-BE49-F238E27FC236}">
                <a16:creationId xmlns:a16="http://schemas.microsoft.com/office/drawing/2014/main" id="{36407576-18CE-532A-D335-3417C3793E2B}"/>
              </a:ext>
            </a:extLst>
          </p:cNvPr>
          <p:cNvSpPr/>
          <p:nvPr/>
        </p:nvSpPr>
        <p:spPr>
          <a:xfrm rot="16200000">
            <a:off x="6658879" y="1796002"/>
            <a:ext cx="914400" cy="731520"/>
          </a:xfrm>
          <a:prstGeom prst="trapezoid">
            <a:avLst>
              <a:gd name="adj" fmla="val 33333"/>
            </a:avLst>
          </a:prstGeom>
          <a:solidFill>
            <a:srgbClr val="BFE498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BFE498"/>
              </a:solidFill>
            </a:endParaRPr>
          </a:p>
        </p:txBody>
      </p: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49639CBE-3042-5C1F-5113-1C59E08E552F}"/>
              </a:ext>
            </a:extLst>
          </p:cNvPr>
          <p:cNvCxnSpPr>
            <a:cxnSpLocks/>
          </p:cNvCxnSpPr>
          <p:nvPr/>
        </p:nvCxnSpPr>
        <p:spPr>
          <a:xfrm>
            <a:off x="5037734" y="2098507"/>
            <a:ext cx="725855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FC5C51B7-06CD-E36B-7DAC-65B5ECAEB4B8}"/>
              </a:ext>
            </a:extLst>
          </p:cNvPr>
          <p:cNvCxnSpPr>
            <a:cxnSpLocks/>
          </p:cNvCxnSpPr>
          <p:nvPr/>
        </p:nvCxnSpPr>
        <p:spPr>
          <a:xfrm>
            <a:off x="7617985" y="2098507"/>
            <a:ext cx="725855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88FAB81B-B754-3C8D-40B6-6D1B01AEABE9}"/>
              </a:ext>
            </a:extLst>
          </p:cNvPr>
          <p:cNvCxnSpPr>
            <a:cxnSpLocks/>
          </p:cNvCxnSpPr>
          <p:nvPr/>
        </p:nvCxnSpPr>
        <p:spPr>
          <a:xfrm>
            <a:off x="5037734" y="4673997"/>
            <a:ext cx="725855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E7C2F4AE-C61C-B684-B765-54CCAE9DB8D2}"/>
              </a:ext>
            </a:extLst>
          </p:cNvPr>
          <p:cNvCxnSpPr>
            <a:cxnSpLocks/>
          </p:cNvCxnSpPr>
          <p:nvPr/>
        </p:nvCxnSpPr>
        <p:spPr>
          <a:xfrm>
            <a:off x="7617985" y="4673997"/>
            <a:ext cx="725855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Trapezoid 126">
            <a:extLst>
              <a:ext uri="{FF2B5EF4-FFF2-40B4-BE49-F238E27FC236}">
                <a16:creationId xmlns:a16="http://schemas.microsoft.com/office/drawing/2014/main" id="{70D312B4-6949-9D3A-91AD-1E437E4A835A}"/>
              </a:ext>
            </a:extLst>
          </p:cNvPr>
          <p:cNvSpPr/>
          <p:nvPr/>
        </p:nvSpPr>
        <p:spPr>
          <a:xfrm rot="5400000">
            <a:off x="5828564" y="4218192"/>
            <a:ext cx="914400" cy="731520"/>
          </a:xfrm>
          <a:prstGeom prst="trapezoid">
            <a:avLst>
              <a:gd name="adj" fmla="val 33333"/>
            </a:avLst>
          </a:prstGeom>
          <a:solidFill>
            <a:srgbClr val="BFE498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BFE498"/>
              </a:solidFill>
            </a:endParaRPr>
          </a:p>
        </p:txBody>
      </p:sp>
      <p:sp>
        <p:nvSpPr>
          <p:cNvPr id="128" name="Trapezoid 127">
            <a:extLst>
              <a:ext uri="{FF2B5EF4-FFF2-40B4-BE49-F238E27FC236}">
                <a16:creationId xmlns:a16="http://schemas.microsoft.com/office/drawing/2014/main" id="{58998348-EC53-92A7-1A65-85A2D8FEE29C}"/>
              </a:ext>
            </a:extLst>
          </p:cNvPr>
          <p:cNvSpPr/>
          <p:nvPr/>
        </p:nvSpPr>
        <p:spPr>
          <a:xfrm rot="16200000">
            <a:off x="6641395" y="4226403"/>
            <a:ext cx="914400" cy="731520"/>
          </a:xfrm>
          <a:prstGeom prst="trapezoid">
            <a:avLst>
              <a:gd name="adj" fmla="val 33333"/>
            </a:avLst>
          </a:prstGeom>
          <a:solidFill>
            <a:srgbClr val="BFE498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BFE498"/>
              </a:solidFill>
            </a:endParaRPr>
          </a:p>
        </p:txBody>
      </p:sp>
      <p:sp>
        <p:nvSpPr>
          <p:cNvPr id="129" name="Left Arrow 128">
            <a:extLst>
              <a:ext uri="{FF2B5EF4-FFF2-40B4-BE49-F238E27FC236}">
                <a16:creationId xmlns:a16="http://schemas.microsoft.com/office/drawing/2014/main" id="{FB9F0D30-47A5-800B-5C64-980AD661BF92}"/>
              </a:ext>
            </a:extLst>
          </p:cNvPr>
          <p:cNvSpPr/>
          <p:nvPr/>
        </p:nvSpPr>
        <p:spPr>
          <a:xfrm rot="5400000">
            <a:off x="6465449" y="4999974"/>
            <a:ext cx="457200" cy="274320"/>
          </a:xfrm>
          <a:prstGeom prst="leftArrow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A156C03A-525D-560B-FF2B-70EEB78FAFBF}"/>
              </a:ext>
            </a:extLst>
          </p:cNvPr>
          <p:cNvSpPr txBox="1"/>
          <p:nvPr/>
        </p:nvSpPr>
        <p:spPr>
          <a:xfrm>
            <a:off x="6698382" y="5025953"/>
            <a:ext cx="9553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pre-train</a:t>
            </a:r>
          </a:p>
        </p:txBody>
      </p:sp>
    </p:spTree>
    <p:extLst>
      <p:ext uri="{BB962C8B-B14F-4D97-AF65-F5344CB8AC3E}">
        <p14:creationId xmlns:p14="http://schemas.microsoft.com/office/powerpoint/2010/main" val="21207631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711318-ACBD-DFD5-FCAC-816E111C4B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814EFB8C-BF6F-C685-CB7F-9B529D009F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4887" y="1095295"/>
            <a:ext cx="10972800" cy="5145398"/>
          </a:xfrm>
        </p:spPr>
        <p:txBody>
          <a:bodyPr/>
          <a:lstStyle/>
          <a:p>
            <a:pPr marL="285750" indent="-285750">
              <a:buFont typeface="Wingdings" pitchFamily="2" charset="2"/>
              <a:buChar char="Ø"/>
            </a:pPr>
            <a:r>
              <a:rPr lang="en-US" altLang="zh-CN" sz="2500" dirty="0">
                <a:latin typeface="Arial" panose="020B0604020202020204" pitchFamily="34" charset="0"/>
                <a:cs typeface="Arial" panose="020B0604020202020204" pitchFamily="34" charset="0"/>
              </a:rPr>
              <a:t>Unresolved</a:t>
            </a:r>
            <a:r>
              <a:rPr lang="zh-CN" altLang="en-US" sz="2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500" dirty="0">
                <a:latin typeface="Arial" panose="020B0604020202020204" pitchFamily="34" charset="0"/>
                <a:cs typeface="Arial" panose="020B0604020202020204" pitchFamily="34" charset="0"/>
              </a:rPr>
              <a:t>problems: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12775" lvl="1" indent="-285750">
              <a:buFont typeface="Wingdings" pitchFamily="2" charset="2"/>
              <a:buChar char="Ø"/>
            </a:pPr>
            <a:r>
              <a:rPr lang="en-US" altLang="zh-CN" sz="2200" dirty="0">
                <a:latin typeface="Arial" panose="020B0604020202020204" pitchFamily="34" charset="0"/>
                <a:cs typeface="Arial" panose="020B0604020202020204" pitchFamily="34" charset="0"/>
              </a:rPr>
              <a:t>Cross-group</a:t>
            </a:r>
            <a:r>
              <a:rPr lang="zh-CN" alt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200" dirty="0">
                <a:latin typeface="Arial" panose="020B0604020202020204" pitchFamily="34" charset="0"/>
                <a:cs typeface="Arial" panose="020B0604020202020204" pitchFamily="34" charset="0"/>
              </a:rPr>
              <a:t>generation</a:t>
            </a:r>
            <a:r>
              <a:rPr lang="zh-CN" alt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200" dirty="0">
                <a:latin typeface="Arial" panose="020B0604020202020204" pitchFamily="34" charset="0"/>
                <a:cs typeface="Arial" panose="020B0604020202020204" pitchFamily="34" charset="0"/>
              </a:rPr>
              <a:t>from</a:t>
            </a:r>
            <a:r>
              <a:rPr lang="zh-CN" alt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200" dirty="0">
                <a:latin typeface="Arial" panose="020B0604020202020204" pitchFamily="34" charset="0"/>
                <a:cs typeface="Arial" panose="020B0604020202020204" pitchFamily="34" charset="0"/>
              </a:rPr>
              <a:t>majority</a:t>
            </a:r>
            <a:r>
              <a:rPr lang="zh-CN" alt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200" dirty="0">
                <a:latin typeface="Arial" panose="020B0604020202020204" pitchFamily="34" charset="0"/>
                <a:cs typeface="Arial" panose="020B0604020202020204" pitchFamily="34" charset="0"/>
              </a:rPr>
              <a:t>groups</a:t>
            </a:r>
            <a:r>
              <a:rPr lang="zh-CN" alt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200" dirty="0">
                <a:latin typeface="Arial" panose="020B0604020202020204" pitchFamily="34" charset="0"/>
                <a:cs typeface="Arial" panose="020B0604020202020204" pitchFamily="34" charset="0"/>
              </a:rPr>
              <a:t>by</a:t>
            </a:r>
            <a:r>
              <a:rPr lang="zh-CN" alt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200" dirty="0">
                <a:latin typeface="Arial" panose="020B0604020202020204" pitchFamily="34" charset="0"/>
                <a:cs typeface="Arial" panose="020B0604020202020204" pitchFamily="34" charset="0"/>
              </a:rPr>
              <a:t>DMs</a:t>
            </a:r>
          </a:p>
          <a:p>
            <a:pPr marL="612775" lvl="1" indent="-285750">
              <a:buFont typeface="Wingdings" pitchFamily="2" charset="2"/>
              <a:buChar char="Ø"/>
            </a:pPr>
            <a:endParaRPr lang="en-US" altLang="zh-CN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12775" lvl="1" indent="-285750">
              <a:buFont typeface="Wingdings" pitchFamily="2" charset="2"/>
              <a:buChar char="Ø"/>
            </a:pPr>
            <a:r>
              <a:rPr lang="en-US" altLang="zh-CN" sz="2200" dirty="0">
                <a:latin typeface="Arial" panose="020B0604020202020204" pitchFamily="34" charset="0"/>
                <a:cs typeface="Arial" panose="020B0604020202020204" pitchFamily="34" charset="0"/>
              </a:rPr>
              <a:t>Synthetic</a:t>
            </a:r>
            <a:r>
              <a:rPr lang="zh-CN" alt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200" dirty="0"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r>
              <a:rPr lang="zh-CN" alt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200" dirty="0">
                <a:latin typeface="Arial" panose="020B0604020202020204" pitchFamily="34" charset="0"/>
                <a:cs typeface="Arial" panose="020B0604020202020204" pitchFamily="34" charset="0"/>
              </a:rPr>
              <a:t>comparable</a:t>
            </a:r>
            <a:r>
              <a:rPr lang="zh-CN" alt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200" dirty="0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zh-CN" alt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200" dirty="0">
                <a:latin typeface="Arial" panose="020B0604020202020204" pitchFamily="34" charset="0"/>
                <a:cs typeface="Arial" panose="020B0604020202020204" pitchFamily="34" charset="0"/>
              </a:rPr>
              <a:t>or</a:t>
            </a:r>
            <a:r>
              <a:rPr lang="zh-CN" alt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200" dirty="0">
                <a:latin typeface="Arial" panose="020B0604020202020204" pitchFamily="34" charset="0"/>
                <a:cs typeface="Arial" panose="020B0604020202020204" pitchFamily="34" charset="0"/>
              </a:rPr>
              <a:t>outperform</a:t>
            </a:r>
            <a:r>
              <a:rPr lang="zh-CN" alt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200" dirty="0">
                <a:latin typeface="Arial" panose="020B0604020202020204" pitchFamily="34" charset="0"/>
                <a:cs typeface="Arial" panose="020B0604020202020204" pitchFamily="34" charset="0"/>
              </a:rPr>
              <a:t>real</a:t>
            </a:r>
            <a:r>
              <a:rPr lang="zh-CN" alt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200" dirty="0"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</a:p>
          <a:p>
            <a:pPr marL="612775" lvl="1" indent="-285750">
              <a:buFont typeface="Wingdings" pitchFamily="2" charset="2"/>
              <a:buChar char="Ø"/>
            </a:pP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9D59AC-71C1-F7F3-52E0-32265CBE90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7814"/>
            <a:ext cx="10972800" cy="626195"/>
          </a:xfrm>
        </p:spPr>
        <p:txBody>
          <a:bodyPr wrap="square" anchor="t">
            <a:normAutofit/>
          </a:bodyPr>
          <a:lstStyle/>
          <a:p>
            <a:r>
              <a:rPr lang="en-US" b="1" dirty="0">
                <a:cs typeface="Arial" panose="020B0604020202020204" pitchFamily="34" charset="0"/>
              </a:rPr>
              <a:t>Motivation</a:t>
            </a:r>
            <a:endParaRPr lang="en-US" dirty="0"/>
          </a:p>
        </p:txBody>
      </p: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0B2172D8-CEF5-F137-18AC-92D814B54E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1693165"/>
              </p:ext>
            </p:extLst>
          </p:nvPr>
        </p:nvGraphicFramePr>
        <p:xfrm>
          <a:off x="1332633" y="3497490"/>
          <a:ext cx="9526732" cy="226521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859498">
                  <a:extLst>
                    <a:ext uri="{9D8B030D-6E8A-4147-A177-3AD203B41FA5}">
                      <a16:colId xmlns:a16="http://schemas.microsoft.com/office/drawing/2014/main" val="3618541333"/>
                    </a:ext>
                  </a:extLst>
                </a:gridCol>
                <a:gridCol w="3300580">
                  <a:extLst>
                    <a:ext uri="{9D8B030D-6E8A-4147-A177-3AD203B41FA5}">
                      <a16:colId xmlns:a16="http://schemas.microsoft.com/office/drawing/2014/main" val="2701971197"/>
                    </a:ext>
                  </a:extLst>
                </a:gridCol>
                <a:gridCol w="3366654">
                  <a:extLst>
                    <a:ext uri="{9D8B030D-6E8A-4147-A177-3AD203B41FA5}">
                      <a16:colId xmlns:a16="http://schemas.microsoft.com/office/drawing/2014/main" val="2370847638"/>
                    </a:ext>
                  </a:extLst>
                </a:gridCol>
              </a:tblGrid>
              <a:tr h="453043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Existing</a:t>
                      </a:r>
                      <a:r>
                        <a:rPr lang="zh-CN" alt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Works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Dataset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Skin Type Distribution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921229271"/>
                  </a:ext>
                </a:extLst>
              </a:tr>
              <a:tr h="453043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Sagers</a:t>
                      </a:r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Luke W., et al</a:t>
                      </a:r>
                      <a:r>
                        <a:rPr lang="en-US" altLang="zh-CN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  <a:r>
                        <a:rPr lang="en-US" altLang="zh-CN" sz="1800" baseline="30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US" sz="1800" b="0" i="0" u="none" strike="noStrike" baseline="300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DDI, Fitzpatrick17k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8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Skewed</a:t>
                      </a:r>
                      <a:r>
                        <a:rPr lang="zh-CN" altLang="en-US" sz="18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18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towards</a:t>
                      </a:r>
                      <a:r>
                        <a:rPr lang="zh-CN" altLang="en-US" sz="18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18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light</a:t>
                      </a:r>
                      <a:r>
                        <a:rPr lang="zh-CN" altLang="en-US" sz="18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18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skin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08028407"/>
                  </a:ext>
                </a:extLst>
              </a:tr>
              <a:tr h="453043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dirty="0" err="1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Sagers</a:t>
                      </a:r>
                      <a:r>
                        <a:rPr lang="en-US" sz="1800" b="0" i="0" dirty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Luke W., et al.</a:t>
                      </a:r>
                      <a:r>
                        <a:rPr lang="en-US" altLang="zh-CN" sz="1800" b="0" i="0" baseline="30000" dirty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lang="en-US" sz="1800" b="0" i="0" dirty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Fitzpatrick17k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8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Skewed</a:t>
                      </a:r>
                      <a:r>
                        <a:rPr lang="zh-CN" altLang="en-US" sz="18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18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towards</a:t>
                      </a:r>
                      <a:r>
                        <a:rPr lang="zh-CN" altLang="en-US" sz="18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18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light</a:t>
                      </a:r>
                      <a:r>
                        <a:rPr lang="zh-CN" altLang="en-US" sz="18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18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skin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77126286"/>
                  </a:ext>
                </a:extLst>
              </a:tr>
              <a:tr h="453043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dirty="0" err="1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Akrout</a:t>
                      </a:r>
                      <a:r>
                        <a:rPr lang="en-US" sz="1800" b="0" i="0" dirty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Mohamed, et al.</a:t>
                      </a:r>
                      <a:r>
                        <a:rPr lang="en-US" altLang="zh-CN" sz="1800" b="0" i="0" baseline="30000" dirty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en-US" sz="1800" b="0" i="0" u="none" strike="noStrike" baseline="300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Internal dataset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Unknown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79870386"/>
                  </a:ext>
                </a:extLst>
              </a:tr>
              <a:tr h="453043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dirty="0" err="1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Ktena</a:t>
                      </a:r>
                      <a:r>
                        <a:rPr lang="en-US" sz="1800" b="0" i="0" dirty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Ira, et al</a:t>
                      </a:r>
                      <a:r>
                        <a:rPr lang="en-US" altLang="zh-CN" sz="1800" b="0" i="0" dirty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  <a:r>
                        <a:rPr lang="en-US" altLang="zh-CN" sz="1800" b="0" i="0" baseline="30000" dirty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  <a:endParaRPr lang="en-US" sz="1800" b="0" i="0" u="none" strike="noStrike" baseline="300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Internal dataset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Unknown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2590843"/>
                  </a:ext>
                </a:extLst>
              </a:tr>
            </a:tbl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48032927-438D-CEB2-1665-0222977C6423}"/>
              </a:ext>
            </a:extLst>
          </p:cNvPr>
          <p:cNvSpPr txBox="1"/>
          <p:nvPr/>
        </p:nvSpPr>
        <p:spPr>
          <a:xfrm>
            <a:off x="727363" y="6150114"/>
            <a:ext cx="107372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/>
              <a:t>1.</a:t>
            </a:r>
            <a:r>
              <a:rPr lang="en-US" sz="1000" dirty="0"/>
              <a:t>Sagers, Luke W., et al. "Augmenting medical image classifiers with synthetic data from latent diffusion models." </a:t>
            </a:r>
          </a:p>
          <a:p>
            <a:r>
              <a:rPr lang="en-US" altLang="zh-CN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2.</a:t>
            </a:r>
            <a:r>
              <a:rPr lang="en-US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Sagers, Luke W., et al. "Improving dermatology classifiers across populations using images generated by large diffusion models." </a:t>
            </a:r>
          </a:p>
          <a:p>
            <a:r>
              <a:rPr lang="en-US" altLang="zh-CN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3.</a:t>
            </a:r>
            <a:r>
              <a:rPr lang="en-US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Akrout, Mohamed, et al. "Diffusion-based data augmentation for skin disease classification: Impact across original medical datasets to fully synthetic images." </a:t>
            </a:r>
          </a:p>
          <a:p>
            <a:r>
              <a:rPr lang="en-US" altLang="zh-CN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4.</a:t>
            </a:r>
            <a:r>
              <a:rPr lang="en-US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Ktena, Ira, et al. "Generative models improve fairness of medical classifiers under distribution shifts."</a:t>
            </a:r>
            <a:endParaRPr lang="en-US" sz="1000" i="1" dirty="0"/>
          </a:p>
        </p:txBody>
      </p:sp>
    </p:spTree>
    <p:extLst>
      <p:ext uri="{BB962C8B-B14F-4D97-AF65-F5344CB8AC3E}">
        <p14:creationId xmlns:p14="http://schemas.microsoft.com/office/powerpoint/2010/main" val="14573840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F8B8A4-E412-D6B3-F7AE-401B28F9C1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616382-F83E-E2D2-6EBB-B4DA9EFBA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7814"/>
            <a:ext cx="10972800" cy="1139825"/>
          </a:xfrm>
        </p:spPr>
        <p:txBody>
          <a:bodyPr wrap="square" anchor="t">
            <a:normAutofit/>
          </a:bodyPr>
          <a:lstStyle/>
          <a:p>
            <a:r>
              <a:rPr lang="en-US" b="1" dirty="0">
                <a:cs typeface="Arial" panose="020B0604020202020204" pitchFamily="34" charset="0"/>
              </a:rPr>
              <a:t>Motivation</a:t>
            </a:r>
            <a:endParaRPr lang="en-US" dirty="0"/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2C1867CA-E53C-051F-2B9E-85F149B09DE9}"/>
              </a:ext>
            </a:extLst>
          </p:cNvPr>
          <p:cNvSpPr/>
          <p:nvPr/>
        </p:nvSpPr>
        <p:spPr>
          <a:xfrm>
            <a:off x="2970726" y="3372877"/>
            <a:ext cx="2435838" cy="1360402"/>
          </a:xfrm>
          <a:prstGeom prst="roundRect">
            <a:avLst/>
          </a:prstGeom>
          <a:solidFill>
            <a:schemeClr val="bg2">
              <a:lumMod val="60000"/>
              <a:lumOff val="40000"/>
              <a:alpha val="55612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Trapezoid 32">
            <a:extLst>
              <a:ext uri="{FF2B5EF4-FFF2-40B4-BE49-F238E27FC236}">
                <a16:creationId xmlns:a16="http://schemas.microsoft.com/office/drawing/2014/main" id="{D37BF44A-605B-4C9A-8A64-F7F511E4F1BD}"/>
              </a:ext>
            </a:extLst>
          </p:cNvPr>
          <p:cNvSpPr/>
          <p:nvPr/>
        </p:nvSpPr>
        <p:spPr>
          <a:xfrm rot="5400000">
            <a:off x="3581600" y="3782871"/>
            <a:ext cx="731520" cy="457200"/>
          </a:xfrm>
          <a:prstGeom prst="trapezoid">
            <a:avLst>
              <a:gd name="adj" fmla="val 33333"/>
            </a:avLst>
          </a:prstGeom>
          <a:solidFill>
            <a:srgbClr val="BFE498"/>
          </a:solidFill>
          <a:ln w="12700" cmpd="sng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rapezoid 39">
            <a:extLst>
              <a:ext uri="{FF2B5EF4-FFF2-40B4-BE49-F238E27FC236}">
                <a16:creationId xmlns:a16="http://schemas.microsoft.com/office/drawing/2014/main" id="{633CB0BF-BB0E-E408-1F24-82886220EC85}"/>
              </a:ext>
            </a:extLst>
          </p:cNvPr>
          <p:cNvSpPr/>
          <p:nvPr/>
        </p:nvSpPr>
        <p:spPr>
          <a:xfrm rot="5400000">
            <a:off x="2704717" y="3874295"/>
            <a:ext cx="1188720" cy="365760"/>
          </a:xfrm>
          <a:prstGeom prst="trapezoid">
            <a:avLst>
              <a:gd name="adj" fmla="val 33333"/>
            </a:avLst>
          </a:prstGeom>
          <a:solidFill>
            <a:srgbClr val="BFE498"/>
          </a:solidFill>
          <a:ln w="12700" cmpd="sng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10E15C15-1789-57C4-8CC8-0DB1F87BD02D}"/>
              </a:ext>
            </a:extLst>
          </p:cNvPr>
          <p:cNvSpPr/>
          <p:nvPr/>
        </p:nvSpPr>
        <p:spPr>
          <a:xfrm>
            <a:off x="5883369" y="4872907"/>
            <a:ext cx="2456055" cy="884535"/>
          </a:xfrm>
          <a:prstGeom prst="roundRect">
            <a:avLst/>
          </a:prstGeom>
          <a:solidFill>
            <a:schemeClr val="bg2">
              <a:lumMod val="60000"/>
              <a:lumOff val="40000"/>
              <a:alpha val="55612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6" name="Picture 75" descr="Close-up of a person's skin with red bumps&#10;&#10;Description automatically generated">
            <a:extLst>
              <a:ext uri="{FF2B5EF4-FFF2-40B4-BE49-F238E27FC236}">
                <a16:creationId xmlns:a16="http://schemas.microsoft.com/office/drawing/2014/main" id="{1A5F847D-8609-05EB-9210-EEB41023EB70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7160373" y="4948096"/>
            <a:ext cx="466344" cy="466344"/>
          </a:xfrm>
          <a:prstGeom prst="rect">
            <a:avLst/>
          </a:prstGeom>
        </p:spPr>
      </p:pic>
      <p:pic>
        <p:nvPicPr>
          <p:cNvPr id="77" name="Picture 76" descr="Close-up of a person's skin with a scar&#10;&#10;Description automatically generated">
            <a:extLst>
              <a:ext uri="{FF2B5EF4-FFF2-40B4-BE49-F238E27FC236}">
                <a16:creationId xmlns:a16="http://schemas.microsoft.com/office/drawing/2014/main" id="{D130621C-83E1-0B1B-4319-96934B19FD2A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6166321" y="4953637"/>
            <a:ext cx="466344" cy="466344"/>
          </a:xfrm>
          <a:prstGeom prst="rect">
            <a:avLst/>
          </a:prstGeom>
        </p:spPr>
      </p:pic>
      <p:pic>
        <p:nvPicPr>
          <p:cNvPr id="83" name="Picture 82" descr="A close-up of a skin with a large circle&#10;&#10;Description automatically generated">
            <a:extLst>
              <a:ext uri="{FF2B5EF4-FFF2-40B4-BE49-F238E27FC236}">
                <a16:creationId xmlns:a16="http://schemas.microsoft.com/office/drawing/2014/main" id="{44E1E7E3-A19B-2126-981C-4C9A992F6D4A}"/>
              </a:ext>
            </a:extLst>
          </p:cNvPr>
          <p:cNvPicPr preferRelativeResize="0"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6050897" y="5065580"/>
            <a:ext cx="466344" cy="466344"/>
          </a:xfrm>
          <a:prstGeom prst="rect">
            <a:avLst/>
          </a:prstGeom>
        </p:spPr>
      </p:pic>
      <p:pic>
        <p:nvPicPr>
          <p:cNvPr id="84" name="Picture 83" descr="A close-up of a skin injury&#10;&#10;Description automatically generated">
            <a:extLst>
              <a:ext uri="{FF2B5EF4-FFF2-40B4-BE49-F238E27FC236}">
                <a16:creationId xmlns:a16="http://schemas.microsoft.com/office/drawing/2014/main" id="{EC1A676C-416F-B823-6642-73CF81810028}"/>
              </a:ext>
            </a:extLst>
          </p:cNvPr>
          <p:cNvPicPr preferRelativeResize="0"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5967828" y="5190501"/>
            <a:ext cx="466344" cy="466344"/>
          </a:xfrm>
          <a:prstGeom prst="rect">
            <a:avLst/>
          </a:prstGeom>
        </p:spPr>
      </p:pic>
      <p:pic>
        <p:nvPicPr>
          <p:cNvPr id="85" name="Picture 84" descr="A close-up of skin disease&#10;&#10;Description automatically generated">
            <a:extLst>
              <a:ext uri="{FF2B5EF4-FFF2-40B4-BE49-F238E27FC236}">
                <a16:creationId xmlns:a16="http://schemas.microsoft.com/office/drawing/2014/main" id="{4B742AC3-FD68-4F1D-BB6C-E8DC4197DBAC}"/>
              </a:ext>
            </a:extLst>
          </p:cNvPr>
          <p:cNvPicPr preferRelativeResize="0"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6668777" y="4948096"/>
            <a:ext cx="466344" cy="466344"/>
          </a:xfrm>
          <a:prstGeom prst="rect">
            <a:avLst/>
          </a:prstGeom>
        </p:spPr>
      </p:pic>
      <p:pic>
        <p:nvPicPr>
          <p:cNvPr id="86" name="Picture 85" descr="A close-up of a skin with a large circle&#10;&#10;Description automatically generated">
            <a:extLst>
              <a:ext uri="{FF2B5EF4-FFF2-40B4-BE49-F238E27FC236}">
                <a16:creationId xmlns:a16="http://schemas.microsoft.com/office/drawing/2014/main" id="{DA72F9D6-93E8-DFC9-7CAE-DC8E0A32E4FB}"/>
              </a:ext>
            </a:extLst>
          </p:cNvPr>
          <p:cNvPicPr preferRelativeResize="0"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6552182" y="5074460"/>
            <a:ext cx="466344" cy="466344"/>
          </a:xfrm>
          <a:prstGeom prst="rect">
            <a:avLst/>
          </a:prstGeom>
        </p:spPr>
      </p:pic>
      <p:pic>
        <p:nvPicPr>
          <p:cNvPr id="87" name="Picture 86" descr="A close-up of a skin with a large circle&#10;&#10;Description automatically generated">
            <a:extLst>
              <a:ext uri="{FF2B5EF4-FFF2-40B4-BE49-F238E27FC236}">
                <a16:creationId xmlns:a16="http://schemas.microsoft.com/office/drawing/2014/main" id="{D48C0EFA-77D2-63BB-2607-80DE24E8872B}"/>
              </a:ext>
            </a:extLst>
          </p:cNvPr>
          <p:cNvPicPr preferRelativeResize="0"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7065401" y="5076068"/>
            <a:ext cx="466344" cy="466344"/>
          </a:xfrm>
          <a:prstGeom prst="rect">
            <a:avLst/>
          </a:prstGeom>
        </p:spPr>
      </p:pic>
      <p:pic>
        <p:nvPicPr>
          <p:cNvPr id="88" name="Picture 87" descr="A close-up of a scar&#10;&#10;Description automatically generated">
            <a:extLst>
              <a:ext uri="{FF2B5EF4-FFF2-40B4-BE49-F238E27FC236}">
                <a16:creationId xmlns:a16="http://schemas.microsoft.com/office/drawing/2014/main" id="{2B1E52C5-3562-357A-9A1D-D087B120E089}"/>
              </a:ext>
            </a:extLst>
          </p:cNvPr>
          <p:cNvPicPr preferRelativeResize="0"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7000768" y="5198933"/>
            <a:ext cx="466344" cy="466344"/>
          </a:xfrm>
          <a:prstGeom prst="rect">
            <a:avLst/>
          </a:prstGeom>
        </p:spPr>
      </p:pic>
      <p:pic>
        <p:nvPicPr>
          <p:cNvPr id="89" name="Picture 88" descr="Close-up of a person's face&#10;&#10;Description automatically generated">
            <a:extLst>
              <a:ext uri="{FF2B5EF4-FFF2-40B4-BE49-F238E27FC236}">
                <a16:creationId xmlns:a16="http://schemas.microsoft.com/office/drawing/2014/main" id="{16A01815-BC15-2382-3736-3D1B05A02BEA}"/>
              </a:ext>
            </a:extLst>
          </p:cNvPr>
          <p:cNvPicPr preferRelativeResize="0"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6461885" y="5187410"/>
            <a:ext cx="466344" cy="466344"/>
          </a:xfrm>
          <a:prstGeom prst="rect">
            <a:avLst/>
          </a:prstGeom>
        </p:spPr>
      </p:pic>
      <p:pic>
        <p:nvPicPr>
          <p:cNvPr id="90" name="Picture 89" descr="A close-up of a skin&#10;&#10;Description automatically generated">
            <a:extLst>
              <a:ext uri="{FF2B5EF4-FFF2-40B4-BE49-F238E27FC236}">
                <a16:creationId xmlns:a16="http://schemas.microsoft.com/office/drawing/2014/main" id="{CE4D0B10-12D4-8FD1-A9CA-3E82FDE1F54B}"/>
              </a:ext>
            </a:extLst>
          </p:cNvPr>
          <p:cNvPicPr preferRelativeResize="0"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7795196" y="4957329"/>
            <a:ext cx="466344" cy="466344"/>
          </a:xfrm>
          <a:prstGeom prst="rect">
            <a:avLst/>
          </a:prstGeom>
        </p:spPr>
      </p:pic>
      <p:pic>
        <p:nvPicPr>
          <p:cNvPr id="91" name="Picture 90" descr="Close-up of a skin with blisters&#10;&#10;Description automatically generated">
            <a:extLst>
              <a:ext uri="{FF2B5EF4-FFF2-40B4-BE49-F238E27FC236}">
                <a16:creationId xmlns:a16="http://schemas.microsoft.com/office/drawing/2014/main" id="{EA858D9C-FF72-89C5-0C16-579D635C9042}"/>
              </a:ext>
            </a:extLst>
          </p:cNvPr>
          <p:cNvPicPr preferRelativeResize="0"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7694958" y="5074460"/>
            <a:ext cx="466344" cy="468822"/>
          </a:xfrm>
          <a:prstGeom prst="rect">
            <a:avLst/>
          </a:prstGeom>
        </p:spPr>
      </p:pic>
      <p:pic>
        <p:nvPicPr>
          <p:cNvPr id="92" name="Picture 91" descr="A close-up of a wound&#10;&#10;Description automatically generated">
            <a:extLst>
              <a:ext uri="{FF2B5EF4-FFF2-40B4-BE49-F238E27FC236}">
                <a16:creationId xmlns:a16="http://schemas.microsoft.com/office/drawing/2014/main" id="{80D77CC9-9462-DB83-86C2-7F02FA36850B}"/>
              </a:ext>
            </a:extLst>
          </p:cNvPr>
          <p:cNvPicPr preferRelativeResize="0">
            <a:picLocks/>
          </p:cNvPicPr>
          <p:nvPr/>
        </p:nvPicPr>
        <p:blipFill>
          <a:blip r:embed="rId12"/>
          <a:stretch>
            <a:fillRect/>
          </a:stretch>
        </p:blipFill>
        <p:spPr>
          <a:xfrm>
            <a:off x="7559974" y="5190501"/>
            <a:ext cx="466344" cy="466344"/>
          </a:xfrm>
          <a:prstGeom prst="rect">
            <a:avLst/>
          </a:prstGeom>
        </p:spPr>
      </p:pic>
      <p:pic>
        <p:nvPicPr>
          <p:cNvPr id="94" name="Graphic 93" descr="World with solid fill">
            <a:extLst>
              <a:ext uri="{FF2B5EF4-FFF2-40B4-BE49-F238E27FC236}">
                <a16:creationId xmlns:a16="http://schemas.microsoft.com/office/drawing/2014/main" id="{BC114040-A92E-CB28-5BEA-61535431A5C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095340" y="4584290"/>
            <a:ext cx="384116" cy="384116"/>
          </a:xfrm>
          <a:prstGeom prst="rect">
            <a:avLst/>
          </a:prstGeom>
        </p:spPr>
      </p:pic>
      <p:pic>
        <p:nvPicPr>
          <p:cNvPr id="95" name="Picture 94" descr="A collage of images of animals and cars&#10;&#10;Description automatically generated">
            <a:extLst>
              <a:ext uri="{FF2B5EF4-FFF2-40B4-BE49-F238E27FC236}">
                <a16:creationId xmlns:a16="http://schemas.microsoft.com/office/drawing/2014/main" id="{9586AFBA-7B76-D94D-1412-A52DD39E0F1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830198" y="4959173"/>
            <a:ext cx="914400" cy="911881"/>
          </a:xfrm>
          <a:prstGeom prst="rect">
            <a:avLst/>
          </a:prstGeom>
        </p:spPr>
      </p:pic>
      <p:sp>
        <p:nvSpPr>
          <p:cNvPr id="97" name="Rounded Rectangle 96">
            <a:extLst>
              <a:ext uri="{FF2B5EF4-FFF2-40B4-BE49-F238E27FC236}">
                <a16:creationId xmlns:a16="http://schemas.microsoft.com/office/drawing/2014/main" id="{C18DA60D-48B5-DB8C-C8C9-91305CA6214C}"/>
              </a:ext>
            </a:extLst>
          </p:cNvPr>
          <p:cNvSpPr/>
          <p:nvPr/>
        </p:nvSpPr>
        <p:spPr>
          <a:xfrm>
            <a:off x="6521155" y="3708857"/>
            <a:ext cx="1948388" cy="698677"/>
          </a:xfrm>
          <a:prstGeom prst="roundRect">
            <a:avLst/>
          </a:prstGeom>
          <a:solidFill>
            <a:schemeClr val="bg2">
              <a:lumMod val="60000"/>
              <a:lumOff val="40000"/>
              <a:alpha val="55612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8" name="Picture 97" descr="A close-up of a person's head&#10;&#10;Description automatically generated">
            <a:extLst>
              <a:ext uri="{FF2B5EF4-FFF2-40B4-BE49-F238E27FC236}">
                <a16:creationId xmlns:a16="http://schemas.microsoft.com/office/drawing/2014/main" id="{7321D11D-61CA-8107-3CE3-9F46CAFE4AB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867263" y="3745703"/>
            <a:ext cx="466344" cy="466344"/>
          </a:xfrm>
          <a:prstGeom prst="rect">
            <a:avLst/>
          </a:prstGeom>
        </p:spPr>
      </p:pic>
      <p:pic>
        <p:nvPicPr>
          <p:cNvPr id="99" name="Picture 98" descr="A close-up of a scar&#10;&#10;Description automatically generated">
            <a:extLst>
              <a:ext uri="{FF2B5EF4-FFF2-40B4-BE49-F238E27FC236}">
                <a16:creationId xmlns:a16="http://schemas.microsoft.com/office/drawing/2014/main" id="{E8FA0A5E-7488-6F79-D286-30868F23C28A}"/>
              </a:ext>
            </a:extLst>
          </p:cNvPr>
          <p:cNvPicPr>
            <a:picLocks/>
          </p:cNvPicPr>
          <p:nvPr/>
        </p:nvPicPr>
        <p:blipFill>
          <a:blip r:embed="rId17"/>
          <a:stretch>
            <a:fillRect/>
          </a:stretch>
        </p:blipFill>
        <p:spPr>
          <a:xfrm>
            <a:off x="7317517" y="3745703"/>
            <a:ext cx="466344" cy="466344"/>
          </a:xfrm>
          <a:prstGeom prst="rect">
            <a:avLst/>
          </a:prstGeom>
        </p:spPr>
      </p:pic>
      <p:pic>
        <p:nvPicPr>
          <p:cNvPr id="100" name="Picture 99" descr="A close-up of a person's head&#10;&#10;Description automatically generated">
            <a:extLst>
              <a:ext uri="{FF2B5EF4-FFF2-40B4-BE49-F238E27FC236}">
                <a16:creationId xmlns:a16="http://schemas.microsoft.com/office/drawing/2014/main" id="{7E7A0105-823A-FB29-AEF7-D0250AE5E31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774157" y="3755219"/>
            <a:ext cx="466344" cy="466344"/>
          </a:xfrm>
          <a:prstGeom prst="rect">
            <a:avLst/>
          </a:prstGeom>
        </p:spPr>
      </p:pic>
      <p:pic>
        <p:nvPicPr>
          <p:cNvPr id="101" name="Picture 100" descr="Skin with bumps on the skin&#10;&#10;Description automatically generated">
            <a:extLst>
              <a:ext uri="{FF2B5EF4-FFF2-40B4-BE49-F238E27FC236}">
                <a16:creationId xmlns:a16="http://schemas.microsoft.com/office/drawing/2014/main" id="{34126B1D-8DF4-FE2A-F8F0-94112D7E3113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620023" y="3882815"/>
            <a:ext cx="466344" cy="466344"/>
          </a:xfrm>
          <a:prstGeom prst="rect">
            <a:avLst/>
          </a:prstGeom>
        </p:spPr>
      </p:pic>
      <p:pic>
        <p:nvPicPr>
          <p:cNvPr id="102" name="Picture 101" descr="Close-up of a skin with several bumps&#10;&#10;Description automatically generated">
            <a:extLst>
              <a:ext uri="{FF2B5EF4-FFF2-40B4-BE49-F238E27FC236}">
                <a16:creationId xmlns:a16="http://schemas.microsoft.com/office/drawing/2014/main" id="{CCF34D87-EA2C-60A4-89A7-42DACB2FE20E}"/>
              </a:ext>
            </a:extLst>
          </p:cNvPr>
          <p:cNvPicPr>
            <a:picLocks/>
          </p:cNvPicPr>
          <p:nvPr/>
        </p:nvPicPr>
        <p:blipFill>
          <a:blip r:embed="rId19"/>
          <a:stretch>
            <a:fillRect/>
          </a:stretch>
        </p:blipFill>
        <p:spPr>
          <a:xfrm>
            <a:off x="7177215" y="3889566"/>
            <a:ext cx="466344" cy="466344"/>
          </a:xfrm>
          <a:prstGeom prst="rect">
            <a:avLst/>
          </a:prstGeom>
        </p:spPr>
      </p:pic>
      <p:pic>
        <p:nvPicPr>
          <p:cNvPr id="103" name="Picture 102" descr="A back of a person with a scar on his back&#10;&#10;Description automatically generated">
            <a:extLst>
              <a:ext uri="{FF2B5EF4-FFF2-40B4-BE49-F238E27FC236}">
                <a16:creationId xmlns:a16="http://schemas.microsoft.com/office/drawing/2014/main" id="{6B2E208D-6F16-591F-211E-C68FD831BD3B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714090" y="3889566"/>
            <a:ext cx="466344" cy="466344"/>
          </a:xfrm>
          <a:prstGeom prst="rect">
            <a:avLst/>
          </a:prstGeom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FD46FC60-2387-9312-5B52-58EF03403456}"/>
              </a:ext>
            </a:extLst>
          </p:cNvPr>
          <p:cNvSpPr/>
          <p:nvPr/>
        </p:nvSpPr>
        <p:spPr>
          <a:xfrm>
            <a:off x="2702887" y="1559834"/>
            <a:ext cx="2126932" cy="617028"/>
          </a:xfrm>
          <a:prstGeom prst="roundRect">
            <a:avLst/>
          </a:prstGeom>
          <a:solidFill>
            <a:schemeClr val="bg2">
              <a:lumMod val="60000"/>
              <a:lumOff val="40000"/>
              <a:alpha val="55612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99E978C8-01BF-205A-E91B-4EE09DC09B30}"/>
              </a:ext>
            </a:extLst>
          </p:cNvPr>
          <p:cNvSpPr/>
          <p:nvPr/>
        </p:nvSpPr>
        <p:spPr>
          <a:xfrm>
            <a:off x="6017652" y="1231446"/>
            <a:ext cx="365760" cy="1463040"/>
          </a:xfrm>
          <a:prstGeom prst="roundRect">
            <a:avLst/>
          </a:prstGeom>
          <a:solidFill>
            <a:srgbClr val="EEA9CB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CEEA224-B598-AF43-7CB7-723BB92F09F7}"/>
              </a:ext>
            </a:extLst>
          </p:cNvPr>
          <p:cNvSpPr/>
          <p:nvPr/>
        </p:nvSpPr>
        <p:spPr>
          <a:xfrm>
            <a:off x="6584280" y="1392071"/>
            <a:ext cx="365760" cy="1097280"/>
          </a:xfrm>
          <a:prstGeom prst="roundRect">
            <a:avLst/>
          </a:prstGeom>
          <a:solidFill>
            <a:srgbClr val="EEA9CB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8396DDB-F583-012E-A960-7C71F425643B}"/>
              </a:ext>
            </a:extLst>
          </p:cNvPr>
          <p:cNvSpPr/>
          <p:nvPr/>
        </p:nvSpPr>
        <p:spPr>
          <a:xfrm>
            <a:off x="7130247" y="1711302"/>
            <a:ext cx="365760" cy="548640"/>
          </a:xfrm>
          <a:prstGeom prst="roundRect">
            <a:avLst/>
          </a:prstGeom>
          <a:solidFill>
            <a:srgbClr val="EEA9CB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19F6AD8-11E6-BCA0-8B0D-64AECFE62B18}"/>
              </a:ext>
            </a:extLst>
          </p:cNvPr>
          <p:cNvPicPr>
            <a:picLocks/>
          </p:cNvPicPr>
          <p:nvPr/>
        </p:nvPicPr>
        <p:blipFill>
          <a:blip r:embed="rId21"/>
          <a:stretch>
            <a:fillRect/>
          </a:stretch>
        </p:blipFill>
        <p:spPr>
          <a:xfrm>
            <a:off x="3339400" y="1627316"/>
            <a:ext cx="466344" cy="46634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856B5B9-35BB-9C54-50EA-4101177BACAF}"/>
              </a:ext>
            </a:extLst>
          </p:cNvPr>
          <p:cNvSpPr txBox="1"/>
          <p:nvPr/>
        </p:nvSpPr>
        <p:spPr>
          <a:xfrm>
            <a:off x="3852580" y="1752650"/>
            <a:ext cx="54943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9EEDF32A-0697-5D58-4C15-345AA290A4F5}"/>
              </a:ext>
            </a:extLst>
          </p:cNvPr>
          <p:cNvSpPr/>
          <p:nvPr/>
        </p:nvSpPr>
        <p:spPr>
          <a:xfrm>
            <a:off x="1973198" y="1629259"/>
            <a:ext cx="181173" cy="457200"/>
          </a:xfrm>
          <a:prstGeom prst="roundRect">
            <a:avLst/>
          </a:prstGeom>
          <a:solidFill>
            <a:srgbClr val="B5784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4D5C634D-AFED-8271-8747-5E6BCC89E353}"/>
              </a:ext>
            </a:extLst>
          </p:cNvPr>
          <p:cNvSpPr/>
          <p:nvPr/>
        </p:nvSpPr>
        <p:spPr>
          <a:xfrm>
            <a:off x="2203074" y="1755612"/>
            <a:ext cx="182880" cy="329184"/>
          </a:xfrm>
          <a:prstGeom prst="roundRect">
            <a:avLst/>
          </a:prstGeom>
          <a:solidFill>
            <a:srgbClr val="9E4F4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C4218C1-9A7D-5B8E-352B-8234139A7A63}"/>
              </a:ext>
            </a:extLst>
          </p:cNvPr>
          <p:cNvCxnSpPr>
            <a:cxnSpLocks/>
          </p:cNvCxnSpPr>
          <p:nvPr/>
        </p:nvCxnSpPr>
        <p:spPr>
          <a:xfrm>
            <a:off x="1498186" y="2093660"/>
            <a:ext cx="95002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 descr="A close-up of a skin&#10;&#10;Description automatically generated">
            <a:extLst>
              <a:ext uri="{FF2B5EF4-FFF2-40B4-BE49-F238E27FC236}">
                <a16:creationId xmlns:a16="http://schemas.microsoft.com/office/drawing/2014/main" id="{76E4DB5E-8C08-5F59-6282-C3F292A51D87}"/>
              </a:ext>
            </a:extLst>
          </p:cNvPr>
          <p:cNvPicPr preferRelativeResize="0"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2740111" y="1616766"/>
            <a:ext cx="466344" cy="466344"/>
          </a:xfrm>
          <a:prstGeom prst="rect">
            <a:avLst/>
          </a:prstGeom>
        </p:spPr>
      </p:pic>
      <p:pic>
        <p:nvPicPr>
          <p:cNvPr id="19" name="Picture 18" descr="A close-up of a skin disease&#10;&#10;Description automatically generated">
            <a:extLst>
              <a:ext uri="{FF2B5EF4-FFF2-40B4-BE49-F238E27FC236}">
                <a16:creationId xmlns:a16="http://schemas.microsoft.com/office/drawing/2014/main" id="{5FEAB897-3947-C642-5757-6210FDA2AEA3}"/>
              </a:ext>
            </a:extLst>
          </p:cNvPr>
          <p:cNvPicPr preferRelativeResize="0">
            <a:picLocks/>
          </p:cNvPicPr>
          <p:nvPr/>
        </p:nvPicPr>
        <p:blipFill>
          <a:blip r:embed="rId22"/>
          <a:stretch>
            <a:fillRect/>
          </a:stretch>
        </p:blipFill>
        <p:spPr>
          <a:xfrm>
            <a:off x="4363598" y="1627316"/>
            <a:ext cx="438912" cy="466344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C0717A5-9F6C-B9C5-4391-DD8560463D41}"/>
              </a:ext>
            </a:extLst>
          </p:cNvPr>
          <p:cNvCxnSpPr>
            <a:cxnSpLocks/>
          </p:cNvCxnSpPr>
          <p:nvPr/>
        </p:nvCxnSpPr>
        <p:spPr>
          <a:xfrm>
            <a:off x="5097290" y="1923654"/>
            <a:ext cx="725855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6781153-25AE-C8C2-66B8-176DFDE7A915}"/>
              </a:ext>
            </a:extLst>
          </p:cNvPr>
          <p:cNvCxnSpPr>
            <a:cxnSpLocks/>
          </p:cNvCxnSpPr>
          <p:nvPr/>
        </p:nvCxnSpPr>
        <p:spPr>
          <a:xfrm>
            <a:off x="7677541" y="1923654"/>
            <a:ext cx="725855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603B2E8-B4BA-1856-3B75-2AB3BC2F86B6}"/>
              </a:ext>
            </a:extLst>
          </p:cNvPr>
          <p:cNvSpPr txBox="1"/>
          <p:nvPr/>
        </p:nvSpPr>
        <p:spPr>
          <a:xfrm>
            <a:off x="7579173" y="1589489"/>
            <a:ext cx="8480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predict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87AD5C9F-22E0-3DAB-B8B4-63CA45EB8FE8}"/>
              </a:ext>
            </a:extLst>
          </p:cNvPr>
          <p:cNvSpPr/>
          <p:nvPr/>
        </p:nvSpPr>
        <p:spPr>
          <a:xfrm>
            <a:off x="8730596" y="4721479"/>
            <a:ext cx="180057" cy="704447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cmpd="sng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D45A0D08-48EF-0CDF-246F-DC52AEE91B63}"/>
              </a:ext>
            </a:extLst>
          </p:cNvPr>
          <p:cNvSpPr/>
          <p:nvPr/>
        </p:nvSpPr>
        <p:spPr>
          <a:xfrm>
            <a:off x="8942682" y="4831993"/>
            <a:ext cx="182880" cy="591680"/>
          </a:xfrm>
          <a:prstGeom prst="roundRect">
            <a:avLst/>
          </a:prstGeom>
          <a:solidFill>
            <a:srgbClr val="F5D2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4E8E3FA3-5CB3-E505-3508-9B1E9F508051}"/>
              </a:ext>
            </a:extLst>
          </p:cNvPr>
          <p:cNvSpPr/>
          <p:nvPr/>
        </p:nvSpPr>
        <p:spPr>
          <a:xfrm>
            <a:off x="9156606" y="4920793"/>
            <a:ext cx="180057" cy="498764"/>
          </a:xfrm>
          <a:prstGeom prst="roundRect">
            <a:avLst/>
          </a:prstGeom>
          <a:solidFill>
            <a:srgbClr val="FDD0A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E813B9A1-81D7-F4D6-E7D3-553371399352}"/>
              </a:ext>
            </a:extLst>
          </p:cNvPr>
          <p:cNvSpPr/>
          <p:nvPr/>
        </p:nvSpPr>
        <p:spPr>
          <a:xfrm>
            <a:off x="9373250" y="5040206"/>
            <a:ext cx="182880" cy="391816"/>
          </a:xfrm>
          <a:prstGeom prst="roundRect">
            <a:avLst/>
          </a:prstGeom>
          <a:solidFill>
            <a:srgbClr val="DC925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E373727C-74D1-2F90-8341-78DD28D8E7F6}"/>
              </a:ext>
            </a:extLst>
          </p:cNvPr>
          <p:cNvSpPr/>
          <p:nvPr/>
        </p:nvSpPr>
        <p:spPr>
          <a:xfrm>
            <a:off x="9592717" y="5295691"/>
            <a:ext cx="181173" cy="136331"/>
          </a:xfrm>
          <a:prstGeom prst="roundRect">
            <a:avLst/>
          </a:prstGeom>
          <a:solidFill>
            <a:srgbClr val="B5784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D55927F4-8CAF-1F55-4042-9C21F94D48A1}"/>
              </a:ext>
            </a:extLst>
          </p:cNvPr>
          <p:cNvSpPr/>
          <p:nvPr/>
        </p:nvSpPr>
        <p:spPr>
          <a:xfrm>
            <a:off x="9804161" y="5298643"/>
            <a:ext cx="182880" cy="133379"/>
          </a:xfrm>
          <a:prstGeom prst="roundRect">
            <a:avLst/>
          </a:prstGeom>
          <a:solidFill>
            <a:srgbClr val="9E4F4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1827CF6-A47F-FEC5-15A9-DEA7038B3AFC}"/>
              </a:ext>
            </a:extLst>
          </p:cNvPr>
          <p:cNvCxnSpPr/>
          <p:nvPr/>
        </p:nvCxnSpPr>
        <p:spPr>
          <a:xfrm>
            <a:off x="8609397" y="5419557"/>
            <a:ext cx="146304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D07FDDF8-FB04-2218-A7E3-F5EB442BAD5B}"/>
              </a:ext>
            </a:extLst>
          </p:cNvPr>
          <p:cNvSpPr/>
          <p:nvPr/>
        </p:nvSpPr>
        <p:spPr>
          <a:xfrm>
            <a:off x="9533034" y="3989785"/>
            <a:ext cx="181173" cy="320040"/>
          </a:xfrm>
          <a:prstGeom prst="roundRect">
            <a:avLst/>
          </a:prstGeom>
          <a:solidFill>
            <a:srgbClr val="B5784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735A776C-230E-2B99-4447-031CC719A3AB}"/>
              </a:ext>
            </a:extLst>
          </p:cNvPr>
          <p:cNvSpPr/>
          <p:nvPr/>
        </p:nvSpPr>
        <p:spPr>
          <a:xfrm>
            <a:off x="9764416" y="3904494"/>
            <a:ext cx="182880" cy="411480"/>
          </a:xfrm>
          <a:prstGeom prst="roundRect">
            <a:avLst/>
          </a:prstGeom>
          <a:solidFill>
            <a:srgbClr val="9E4F4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0F052E2C-45B8-8802-DE98-1B2415E6E630}"/>
              </a:ext>
            </a:extLst>
          </p:cNvPr>
          <p:cNvCxnSpPr/>
          <p:nvPr/>
        </p:nvCxnSpPr>
        <p:spPr>
          <a:xfrm>
            <a:off x="8580223" y="4316997"/>
            <a:ext cx="146304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Bent Arrow 40">
            <a:extLst>
              <a:ext uri="{FF2B5EF4-FFF2-40B4-BE49-F238E27FC236}">
                <a16:creationId xmlns:a16="http://schemas.microsoft.com/office/drawing/2014/main" id="{2E7688C6-6211-3856-F446-05D81161F567}"/>
              </a:ext>
            </a:extLst>
          </p:cNvPr>
          <p:cNvSpPr/>
          <p:nvPr/>
        </p:nvSpPr>
        <p:spPr>
          <a:xfrm rot="16200000">
            <a:off x="4495561" y="4842570"/>
            <a:ext cx="911881" cy="731520"/>
          </a:xfrm>
          <a:prstGeom prst="bentArrow">
            <a:avLst>
              <a:gd name="adj1" fmla="val 25000"/>
              <a:gd name="adj2" fmla="val 29812"/>
              <a:gd name="adj3" fmla="val 25000"/>
              <a:gd name="adj4" fmla="val 20417"/>
            </a:avLst>
          </a:prstGeom>
          <a:solidFill>
            <a:schemeClr val="bg2">
              <a:lumMod val="60000"/>
              <a:lumOff val="40000"/>
            </a:schemeClr>
          </a:solidFill>
          <a:ln w="25400" cmpd="sng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CA576C1-DAB5-4B2B-5197-61C04EB63163}"/>
              </a:ext>
            </a:extLst>
          </p:cNvPr>
          <p:cNvSpPr txBox="1"/>
          <p:nvPr/>
        </p:nvSpPr>
        <p:spPr>
          <a:xfrm>
            <a:off x="2918784" y="5650239"/>
            <a:ext cx="9553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pre-train</a:t>
            </a:r>
          </a:p>
        </p:txBody>
      </p:sp>
      <p:sp>
        <p:nvSpPr>
          <p:cNvPr id="43" name="Bent Arrow 42">
            <a:extLst>
              <a:ext uri="{FF2B5EF4-FFF2-40B4-BE49-F238E27FC236}">
                <a16:creationId xmlns:a16="http://schemas.microsoft.com/office/drawing/2014/main" id="{A3E0AF4C-6B59-5BAB-859B-353CB06C76CE}"/>
              </a:ext>
            </a:extLst>
          </p:cNvPr>
          <p:cNvSpPr/>
          <p:nvPr/>
        </p:nvSpPr>
        <p:spPr>
          <a:xfrm rot="16200000" flipV="1">
            <a:off x="2994940" y="4843829"/>
            <a:ext cx="914400" cy="731520"/>
          </a:xfrm>
          <a:prstGeom prst="bentArrow">
            <a:avLst>
              <a:gd name="adj1" fmla="val 25000"/>
              <a:gd name="adj2" fmla="val 29812"/>
              <a:gd name="adj3" fmla="val 25000"/>
              <a:gd name="adj4" fmla="val 20417"/>
            </a:avLst>
          </a:prstGeom>
          <a:solidFill>
            <a:schemeClr val="bg2">
              <a:lumMod val="60000"/>
              <a:lumOff val="40000"/>
            </a:schemeClr>
          </a:solidFill>
          <a:ln w="25400" cmpd="sng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5CEB24E-E9E7-A155-5BFA-233A04190A57}"/>
              </a:ext>
            </a:extLst>
          </p:cNvPr>
          <p:cNvSpPr txBox="1"/>
          <p:nvPr/>
        </p:nvSpPr>
        <p:spPr>
          <a:xfrm>
            <a:off x="4655875" y="5650599"/>
            <a:ext cx="9553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/>
              <a:t>f</a:t>
            </a:r>
            <a:r>
              <a:rPr lang="en-US" sz="1400" b="1" dirty="0"/>
              <a:t>ine</a:t>
            </a:r>
            <a:r>
              <a:rPr lang="en-US" altLang="zh-CN" sz="1400" b="1" dirty="0"/>
              <a:t>-</a:t>
            </a:r>
            <a:r>
              <a:rPr lang="en-US" sz="1400" b="1" dirty="0"/>
              <a:t>tune</a:t>
            </a:r>
          </a:p>
        </p:txBody>
      </p:sp>
      <p:sp>
        <p:nvSpPr>
          <p:cNvPr id="47" name="Trapezoid 46">
            <a:extLst>
              <a:ext uri="{FF2B5EF4-FFF2-40B4-BE49-F238E27FC236}">
                <a16:creationId xmlns:a16="http://schemas.microsoft.com/office/drawing/2014/main" id="{41B66B59-A457-E2E4-1B6F-E92298344232}"/>
              </a:ext>
            </a:extLst>
          </p:cNvPr>
          <p:cNvSpPr/>
          <p:nvPr/>
        </p:nvSpPr>
        <p:spPr>
          <a:xfrm rot="16200000">
            <a:off x="4080589" y="3789892"/>
            <a:ext cx="731520" cy="457200"/>
          </a:xfrm>
          <a:prstGeom prst="trapezoid">
            <a:avLst>
              <a:gd name="adj" fmla="val 33333"/>
            </a:avLst>
          </a:prstGeom>
          <a:solidFill>
            <a:srgbClr val="BFE498"/>
          </a:solidFill>
          <a:ln w="12700" cmpd="sng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rapezoid 47">
            <a:extLst>
              <a:ext uri="{FF2B5EF4-FFF2-40B4-BE49-F238E27FC236}">
                <a16:creationId xmlns:a16="http://schemas.microsoft.com/office/drawing/2014/main" id="{12CCF764-FF31-951A-A16A-EEA17EDDC804}"/>
              </a:ext>
            </a:extLst>
          </p:cNvPr>
          <p:cNvSpPr/>
          <p:nvPr/>
        </p:nvSpPr>
        <p:spPr>
          <a:xfrm rot="16200000">
            <a:off x="4486931" y="3858651"/>
            <a:ext cx="1188720" cy="365760"/>
          </a:xfrm>
          <a:prstGeom prst="trapezoid">
            <a:avLst>
              <a:gd name="adj" fmla="val 33333"/>
            </a:avLst>
          </a:prstGeom>
          <a:solidFill>
            <a:srgbClr val="BFE498"/>
          </a:solidFill>
          <a:ln w="12700" cmpd="sng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8B0CDD6E-1EAD-6E66-BFF9-47BA8F121708}"/>
              </a:ext>
            </a:extLst>
          </p:cNvPr>
          <p:cNvCxnSpPr>
            <a:cxnSpLocks/>
          </p:cNvCxnSpPr>
          <p:nvPr/>
        </p:nvCxnSpPr>
        <p:spPr>
          <a:xfrm>
            <a:off x="5550774" y="4020594"/>
            <a:ext cx="725855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Left Arrow 50">
            <a:extLst>
              <a:ext uri="{FF2B5EF4-FFF2-40B4-BE49-F238E27FC236}">
                <a16:creationId xmlns:a16="http://schemas.microsoft.com/office/drawing/2014/main" id="{AE0CCBB7-84AC-CE66-BDD1-0AF73E0B4085}"/>
              </a:ext>
            </a:extLst>
          </p:cNvPr>
          <p:cNvSpPr/>
          <p:nvPr/>
        </p:nvSpPr>
        <p:spPr>
          <a:xfrm rot="5400000">
            <a:off x="6628566" y="3004394"/>
            <a:ext cx="685800" cy="274320"/>
          </a:xfrm>
          <a:prstGeom prst="leftArrow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F22C8D3-7239-407F-EE0F-473429BA4726}"/>
              </a:ext>
            </a:extLst>
          </p:cNvPr>
          <p:cNvSpPr txBox="1"/>
          <p:nvPr/>
        </p:nvSpPr>
        <p:spPr>
          <a:xfrm>
            <a:off x="6998461" y="4483506"/>
            <a:ext cx="46548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500" b="1" dirty="0"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endParaRPr lang="en-US" sz="25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04813D2-86B1-EC5E-0C8F-A0F971FC1319}"/>
              </a:ext>
            </a:extLst>
          </p:cNvPr>
          <p:cNvSpPr txBox="1"/>
          <p:nvPr/>
        </p:nvSpPr>
        <p:spPr>
          <a:xfrm>
            <a:off x="5431309" y="3675241"/>
            <a:ext cx="9647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/>
              <a:t>generate</a:t>
            </a:r>
            <a:endParaRPr lang="en-US" sz="1400" b="1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B5C4FA7-C234-9426-C65B-CDDA43A81EDC}"/>
              </a:ext>
            </a:extLst>
          </p:cNvPr>
          <p:cNvSpPr txBox="1"/>
          <p:nvPr/>
        </p:nvSpPr>
        <p:spPr>
          <a:xfrm>
            <a:off x="6790282" y="5664079"/>
            <a:ext cx="5136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real</a:t>
            </a:r>
          </a:p>
        </p:txBody>
      </p:sp>
      <p:sp>
        <p:nvSpPr>
          <p:cNvPr id="57" name="Double Brace 56">
            <a:extLst>
              <a:ext uri="{FF2B5EF4-FFF2-40B4-BE49-F238E27FC236}">
                <a16:creationId xmlns:a16="http://schemas.microsoft.com/office/drawing/2014/main" id="{C6DCB8C0-59CE-DA47-5D02-3BEB27676C67}"/>
              </a:ext>
            </a:extLst>
          </p:cNvPr>
          <p:cNvSpPr/>
          <p:nvPr/>
        </p:nvSpPr>
        <p:spPr>
          <a:xfrm>
            <a:off x="8488866" y="1395810"/>
            <a:ext cx="1982354" cy="1097271"/>
          </a:xfrm>
          <a:prstGeom prst="bracePair">
            <a:avLst/>
          </a:prstGeom>
          <a:ln w="254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AEB8002-9EBD-6769-E84D-D48322151E6C}"/>
              </a:ext>
            </a:extLst>
          </p:cNvPr>
          <p:cNvSpPr txBox="1"/>
          <p:nvPr/>
        </p:nvSpPr>
        <p:spPr>
          <a:xfrm>
            <a:off x="8580223" y="1389434"/>
            <a:ext cx="2271218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Basal Cell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Carcinoma</a:t>
            </a:r>
            <a:b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Psoriasis</a:t>
            </a: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Neutrophilic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Dermatoses</a:t>
            </a:r>
          </a:p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…..</a:t>
            </a:r>
          </a:p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…..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DB59088-6D9B-CFD8-5B47-CC4003FFBD1A}"/>
              </a:ext>
            </a:extLst>
          </p:cNvPr>
          <p:cNvSpPr txBox="1"/>
          <p:nvPr/>
        </p:nvSpPr>
        <p:spPr>
          <a:xfrm>
            <a:off x="6928229" y="4294308"/>
            <a:ext cx="9773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/>
              <a:t>synthetic</a:t>
            </a:r>
            <a:endParaRPr lang="en-US" sz="1400" b="1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54F621D-3CAC-2E7D-B3A4-849B8A0D7F65}"/>
              </a:ext>
            </a:extLst>
          </p:cNvPr>
          <p:cNvSpPr txBox="1"/>
          <p:nvPr/>
        </p:nvSpPr>
        <p:spPr>
          <a:xfrm>
            <a:off x="6986165" y="3088647"/>
            <a:ext cx="6080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train</a:t>
            </a:r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AE50BBAA-75B5-42B1-57DA-0232A3CD83F0}"/>
              </a:ext>
            </a:extLst>
          </p:cNvPr>
          <p:cNvCxnSpPr>
            <a:cxnSpLocks/>
          </p:cNvCxnSpPr>
          <p:nvPr/>
        </p:nvCxnSpPr>
        <p:spPr>
          <a:xfrm>
            <a:off x="1251145" y="3075447"/>
            <a:ext cx="9144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0A989DD7-A743-8B2E-6EC5-286843FF1D2B}"/>
              </a:ext>
            </a:extLst>
          </p:cNvPr>
          <p:cNvSpPr txBox="1"/>
          <p:nvPr/>
        </p:nvSpPr>
        <p:spPr>
          <a:xfrm>
            <a:off x="917194" y="4325086"/>
            <a:ext cx="20883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k</a:t>
            </a:r>
            <a:r>
              <a:rPr lang="en-US" sz="1200" dirty="0"/>
              <a:t>nowledge about skin type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F837E534-519E-B2D1-41D8-663813692B4B}"/>
              </a:ext>
            </a:extLst>
          </p:cNvPr>
          <p:cNvSpPr txBox="1"/>
          <p:nvPr/>
        </p:nvSpPr>
        <p:spPr>
          <a:xfrm>
            <a:off x="8365807" y="5544029"/>
            <a:ext cx="21820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c</a:t>
            </a:r>
            <a:r>
              <a:rPr lang="en-US" sz="1200" dirty="0"/>
              <a:t>ondition-specific information</a:t>
            </a:r>
          </a:p>
        </p:txBody>
      </p:sp>
    </p:spTree>
    <p:extLst>
      <p:ext uri="{BB962C8B-B14F-4D97-AF65-F5344CB8AC3E}">
        <p14:creationId xmlns:p14="http://schemas.microsoft.com/office/powerpoint/2010/main" val="13682456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7675CE-2DE0-C9E4-7CC1-72ACF90A33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7814"/>
            <a:ext cx="10972800" cy="671337"/>
          </a:xfrm>
        </p:spPr>
        <p:txBody>
          <a:bodyPr/>
          <a:lstStyle/>
          <a:p>
            <a:r>
              <a:rPr lang="en-US" altLang="zh-CN" b="1" dirty="0"/>
              <a:t>Method</a:t>
            </a:r>
            <a:endParaRPr lang="en-US" b="1" dirty="0"/>
          </a:p>
        </p:txBody>
      </p:sp>
      <p:pic>
        <p:nvPicPr>
          <p:cNvPr id="6" name="Picture 5" descr="A diagram of a machine&#10;&#10;Description automatically generated">
            <a:extLst>
              <a:ext uri="{FF2B5EF4-FFF2-40B4-BE49-F238E27FC236}">
                <a16:creationId xmlns:a16="http://schemas.microsoft.com/office/drawing/2014/main" id="{A884BD64-2F50-E71E-865B-B622057B0D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075" y="1759192"/>
            <a:ext cx="5969262" cy="3387515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6E371C5B-1AC4-53CF-AC3E-A097450492AD}"/>
              </a:ext>
            </a:extLst>
          </p:cNvPr>
          <p:cNvSpPr txBox="1"/>
          <p:nvPr/>
        </p:nvSpPr>
        <p:spPr>
          <a:xfrm>
            <a:off x="609600" y="6163710"/>
            <a:ext cx="1024128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Gal, </a:t>
            </a:r>
            <a:r>
              <a:rPr lang="en-US" sz="110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Rinon</a:t>
            </a:r>
            <a:r>
              <a:rPr lang="en-US" sz="110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et al. "An image is worth one word: Personalizing text-to-image generation using textual inversion." </a:t>
            </a:r>
            <a:r>
              <a:rPr lang="en-US" sz="110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arXiv</a:t>
            </a:r>
            <a:r>
              <a:rPr lang="en-US" sz="110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preprint arXiv:2208.01618 (2022).</a:t>
            </a:r>
          </a:p>
          <a:p>
            <a:r>
              <a:rPr lang="en-US" sz="11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Hu, Edward J., et al. "Lora: Low-rank adaptation of large language models." </a:t>
            </a:r>
            <a:r>
              <a:rPr lang="en-US" sz="1100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arXiv</a:t>
            </a:r>
            <a:r>
              <a:rPr lang="en-US" sz="11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preprint arXiv:2106.09685 (2021).</a:t>
            </a:r>
            <a:endParaRPr lang="en-US" sz="1100" i="1" dirty="0"/>
          </a:p>
        </p:txBody>
      </p:sp>
      <p:pic>
        <p:nvPicPr>
          <p:cNvPr id="41" name="Picture 40" descr="A diagram of a diagram&#10;&#10;Description automatically generated">
            <a:extLst>
              <a:ext uri="{FF2B5EF4-FFF2-40B4-BE49-F238E27FC236}">
                <a16:creationId xmlns:a16="http://schemas.microsoft.com/office/drawing/2014/main" id="{77666DA1-32F4-D2BA-DB84-359C8E58EE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1663" y="2215324"/>
            <a:ext cx="3247116" cy="2521622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D99BD9D8-B68F-8CE6-9BB1-E85F107AAA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7575" y="5398265"/>
            <a:ext cx="5834512" cy="619917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2A3E05E-79BC-EF82-9D01-FFDE5A43EE1E}"/>
              </a:ext>
            </a:extLst>
          </p:cNvPr>
          <p:cNvCxnSpPr/>
          <p:nvPr/>
        </p:nvCxnSpPr>
        <p:spPr>
          <a:xfrm>
            <a:off x="7436952" y="1660035"/>
            <a:ext cx="0" cy="36322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97D3532-821D-E28D-F7C0-2E7D2317AFDE}"/>
              </a:ext>
            </a:extLst>
          </p:cNvPr>
          <p:cNvSpPr txBox="1"/>
          <p:nvPr/>
        </p:nvSpPr>
        <p:spPr>
          <a:xfrm>
            <a:off x="1062158" y="1253042"/>
            <a:ext cx="3406307" cy="307777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1400" b="1" dirty="0"/>
              <a:t>Textual</a:t>
            </a:r>
            <a:r>
              <a:rPr lang="zh-CN" altLang="en-US" sz="1400" b="1" dirty="0"/>
              <a:t> </a:t>
            </a:r>
            <a:r>
              <a:rPr lang="en-US" altLang="zh-CN" sz="1400" b="1" dirty="0"/>
              <a:t>Inversion</a:t>
            </a:r>
            <a:r>
              <a:rPr lang="zh-CN" altLang="en-US" sz="1400" b="1" dirty="0"/>
              <a:t> </a:t>
            </a:r>
            <a:r>
              <a:rPr lang="en-US" altLang="zh-CN" sz="1400" dirty="0"/>
              <a:t>by</a:t>
            </a:r>
            <a:r>
              <a:rPr lang="en-US" sz="140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Gal, </a:t>
            </a:r>
            <a:r>
              <a:rPr lang="en-US" sz="140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Rinon</a:t>
            </a:r>
            <a:r>
              <a:rPr lang="en-US" sz="140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et al.</a:t>
            </a:r>
            <a:r>
              <a:rPr lang="zh-CN" altLang="en-US" sz="1400" dirty="0"/>
              <a:t> </a:t>
            </a:r>
            <a:endParaRPr lang="en-US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DFF724-6873-CC6B-6970-6722D0BB618C}"/>
              </a:ext>
            </a:extLst>
          </p:cNvPr>
          <p:cNvSpPr txBox="1"/>
          <p:nvPr/>
        </p:nvSpPr>
        <p:spPr>
          <a:xfrm>
            <a:off x="7599103" y="1253042"/>
            <a:ext cx="3864028" cy="307777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1400" b="1" dirty="0"/>
              <a:t>Low-rank</a:t>
            </a:r>
            <a:r>
              <a:rPr lang="zh-CN" altLang="en-US" sz="1400" b="1" dirty="0"/>
              <a:t> </a:t>
            </a:r>
            <a:r>
              <a:rPr lang="en-US" altLang="zh-CN" sz="1400" b="1" dirty="0"/>
              <a:t>Adaptation</a:t>
            </a:r>
            <a:r>
              <a:rPr lang="zh-CN" altLang="en-US" sz="1400" b="1" dirty="0"/>
              <a:t> </a:t>
            </a:r>
            <a:r>
              <a:rPr lang="en-US" altLang="zh-CN" sz="1400" dirty="0"/>
              <a:t>by</a:t>
            </a:r>
            <a:r>
              <a:rPr lang="en-US" sz="140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4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Hu, Edward J., et al.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6870890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382DE691-B967-E97B-45B0-ACC03BA3D0DD}"/>
              </a:ext>
            </a:extLst>
          </p:cNvPr>
          <p:cNvSpPr/>
          <p:nvPr/>
        </p:nvSpPr>
        <p:spPr>
          <a:xfrm>
            <a:off x="10002982" y="2160082"/>
            <a:ext cx="1579418" cy="7962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B8868A78-43BE-88DE-E2F8-7DE560564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7814"/>
            <a:ext cx="10972800" cy="1139825"/>
          </a:xfrm>
        </p:spPr>
        <p:txBody>
          <a:bodyPr/>
          <a:lstStyle/>
          <a:p>
            <a:r>
              <a:rPr lang="en-US" altLang="zh-CN" b="1" dirty="0"/>
              <a:t>Method</a:t>
            </a:r>
            <a:endParaRPr lang="en-US" b="1" dirty="0"/>
          </a:p>
        </p:txBody>
      </p:sp>
      <p:pic>
        <p:nvPicPr>
          <p:cNvPr id="34" name="Picture 33" descr="A diagram of a encoder&#10;&#10;Description automatically generated">
            <a:extLst>
              <a:ext uri="{FF2B5EF4-FFF2-40B4-BE49-F238E27FC236}">
                <a16:creationId xmlns:a16="http://schemas.microsoft.com/office/drawing/2014/main" id="{53D8B179-935E-FE09-CEC3-823C76C938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0601" y="2744077"/>
            <a:ext cx="8970798" cy="3130953"/>
          </a:xfrm>
          <a:prstGeom prst="rect">
            <a:avLst/>
          </a:prstGeom>
        </p:spPr>
      </p:pic>
      <p:sp>
        <p:nvSpPr>
          <p:cNvPr id="36" name="Content Placeholder 3">
            <a:extLst>
              <a:ext uri="{FF2B5EF4-FFF2-40B4-BE49-F238E27FC236}">
                <a16:creationId xmlns:a16="http://schemas.microsoft.com/office/drawing/2014/main" id="{38C04FF1-3967-BDE1-1CDC-4D5F1E54A1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163637"/>
            <a:ext cx="10972800" cy="4904654"/>
          </a:xfrm>
        </p:spPr>
        <p:txBody>
          <a:bodyPr/>
          <a:lstStyle/>
          <a:p>
            <a:pPr marL="285750" indent="-285750">
              <a:buFont typeface="Wingdings" pitchFamily="2" charset="2"/>
              <a:buChar char="Ø"/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Fine-tune Latent Diffusion Models</a:t>
            </a:r>
          </a:p>
          <a:p>
            <a:pPr>
              <a:buFont typeface="Wingdings" pitchFamily="2" charset="2"/>
              <a:buChar char="Ø"/>
            </a:pPr>
            <a:endParaRPr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Integrate Textual Inversion with </a:t>
            </a:r>
            <a:r>
              <a:rPr lang="en-US" altLang="zh-CN" sz="2000" dirty="0" err="1">
                <a:latin typeface="Arial" panose="020B0604020202020204" pitchFamily="34" charset="0"/>
                <a:cs typeface="Arial" panose="020B0604020202020204" pitchFamily="34" charset="0"/>
              </a:rPr>
              <a:t>LoRA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 in latent space</a:t>
            </a:r>
          </a:p>
          <a:p>
            <a:pPr marL="0" indent="0">
              <a:buNone/>
            </a:pPr>
            <a:endParaRPr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67155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1CD66A-9745-91F7-A129-2CF10FEAE6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BE462A9B-5509-DBB4-7D4B-F7B2DC15BAC8}"/>
              </a:ext>
            </a:extLst>
          </p:cNvPr>
          <p:cNvSpPr/>
          <p:nvPr/>
        </p:nvSpPr>
        <p:spPr>
          <a:xfrm>
            <a:off x="5505765" y="1269375"/>
            <a:ext cx="2435838" cy="1360402"/>
          </a:xfrm>
          <a:prstGeom prst="roundRect">
            <a:avLst/>
          </a:prstGeom>
          <a:solidFill>
            <a:schemeClr val="bg2">
              <a:lumMod val="60000"/>
              <a:lumOff val="40000"/>
              <a:alpha val="55612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7D598673-187F-EF76-7DEE-4F2B1A71A109}"/>
              </a:ext>
            </a:extLst>
          </p:cNvPr>
          <p:cNvSpPr/>
          <p:nvPr/>
        </p:nvSpPr>
        <p:spPr>
          <a:xfrm>
            <a:off x="8942115" y="1416202"/>
            <a:ext cx="1145203" cy="1031011"/>
          </a:xfrm>
          <a:prstGeom prst="roundRect">
            <a:avLst/>
          </a:prstGeom>
          <a:solidFill>
            <a:schemeClr val="bg2">
              <a:lumMod val="60000"/>
              <a:lumOff val="40000"/>
              <a:alpha val="55612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AA4BA891-F8A1-AF0D-C719-B378704A65AE}"/>
              </a:ext>
            </a:extLst>
          </p:cNvPr>
          <p:cNvSpPr/>
          <p:nvPr/>
        </p:nvSpPr>
        <p:spPr>
          <a:xfrm>
            <a:off x="1927061" y="4003409"/>
            <a:ext cx="2456055" cy="884535"/>
          </a:xfrm>
          <a:prstGeom prst="roundRect">
            <a:avLst/>
          </a:prstGeom>
          <a:solidFill>
            <a:schemeClr val="bg2">
              <a:lumMod val="60000"/>
              <a:lumOff val="40000"/>
              <a:alpha val="55612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CB736F51-A13B-4469-BA0D-C50A7B047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7815"/>
            <a:ext cx="10972800" cy="632278"/>
          </a:xfrm>
        </p:spPr>
        <p:txBody>
          <a:bodyPr/>
          <a:lstStyle/>
          <a:p>
            <a:r>
              <a:rPr lang="en-US" altLang="zh-CN" b="1" dirty="0"/>
              <a:t>Method</a:t>
            </a:r>
            <a:endParaRPr lang="en-US" b="1" dirty="0"/>
          </a:p>
        </p:txBody>
      </p:sp>
      <p:pic>
        <p:nvPicPr>
          <p:cNvPr id="2" name="Picture 1" descr="A close-up of a person's head&#10;&#10;Description automatically generated">
            <a:extLst>
              <a:ext uri="{FF2B5EF4-FFF2-40B4-BE49-F238E27FC236}">
                <a16:creationId xmlns:a16="http://schemas.microsoft.com/office/drawing/2014/main" id="{529B65C7-352C-F8A6-B858-97A48632CE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3779" y="1473295"/>
            <a:ext cx="685800" cy="685800"/>
          </a:xfrm>
          <a:prstGeom prst="rect">
            <a:avLst/>
          </a:prstGeom>
        </p:spPr>
      </p:pic>
      <p:pic>
        <p:nvPicPr>
          <p:cNvPr id="3" name="Picture 2" descr="Skin with bumps on the skin&#10;&#10;Description automatically generated">
            <a:extLst>
              <a:ext uri="{FF2B5EF4-FFF2-40B4-BE49-F238E27FC236}">
                <a16:creationId xmlns:a16="http://schemas.microsoft.com/office/drawing/2014/main" id="{F2EDA35A-C49C-A790-D2E5-05C1E2E9D5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6400" y="1570191"/>
            <a:ext cx="685800" cy="685800"/>
          </a:xfrm>
          <a:prstGeom prst="rect">
            <a:avLst/>
          </a:prstGeom>
        </p:spPr>
      </p:pic>
      <p:pic>
        <p:nvPicPr>
          <p:cNvPr id="6" name="Picture 5" descr="Close-up of a skin with several bumps&#10;&#10;Description automatically generated">
            <a:extLst>
              <a:ext uri="{FF2B5EF4-FFF2-40B4-BE49-F238E27FC236}">
                <a16:creationId xmlns:a16="http://schemas.microsoft.com/office/drawing/2014/main" id="{19704B44-1134-027F-802E-A808AAB0B46B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9016785" y="1667943"/>
            <a:ext cx="685800" cy="6858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C20ECEA-5412-63F6-F1FF-7950404E72D1}"/>
              </a:ext>
            </a:extLst>
          </p:cNvPr>
          <p:cNvSpPr txBox="1"/>
          <p:nvPr/>
        </p:nvSpPr>
        <p:spPr>
          <a:xfrm>
            <a:off x="8027258" y="1596822"/>
            <a:ext cx="9553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generate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FC571A1-791E-0617-050F-3862447F70D4}"/>
              </a:ext>
            </a:extLst>
          </p:cNvPr>
          <p:cNvSpPr txBox="1"/>
          <p:nvPr/>
        </p:nvSpPr>
        <p:spPr>
          <a:xfrm>
            <a:off x="1944333" y="1675238"/>
            <a:ext cx="292509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An image of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  <a:r>
              <a:rPr lang="en-US" b="1" i="1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b="1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*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}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on the skin of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{group attribute}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34BD5EF-1D9F-FA71-979B-E1215BA8B55E}"/>
              </a:ext>
            </a:extLst>
          </p:cNvPr>
          <p:cNvCxnSpPr>
            <a:cxnSpLocks/>
          </p:cNvCxnSpPr>
          <p:nvPr/>
        </p:nvCxnSpPr>
        <p:spPr>
          <a:xfrm>
            <a:off x="1420179" y="2939697"/>
            <a:ext cx="9144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CB4563C8-E559-F4FA-E42F-3B16AB4891DA}"/>
              </a:ext>
            </a:extLst>
          </p:cNvPr>
          <p:cNvSpPr txBox="1"/>
          <p:nvPr/>
        </p:nvSpPr>
        <p:spPr>
          <a:xfrm>
            <a:off x="6137703" y="2345064"/>
            <a:ext cx="11634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Fine-tuned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B40007A-0259-903A-05C8-841B8F9E6BAF}"/>
              </a:ext>
            </a:extLst>
          </p:cNvPr>
          <p:cNvSpPr txBox="1"/>
          <p:nvPr/>
        </p:nvSpPr>
        <p:spPr>
          <a:xfrm>
            <a:off x="1855805" y="5154345"/>
            <a:ext cx="292509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An image of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  <a:r>
              <a:rPr lang="en-US" b="1" i="1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b="1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*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}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on the skin of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{group attribute}</a:t>
            </a:r>
          </a:p>
        </p:txBody>
      </p:sp>
      <p:pic>
        <p:nvPicPr>
          <p:cNvPr id="29" name="Picture 28" descr="Close-up of a person's skin with red bumps&#10;&#10;Description automatically generated">
            <a:extLst>
              <a:ext uri="{FF2B5EF4-FFF2-40B4-BE49-F238E27FC236}">
                <a16:creationId xmlns:a16="http://schemas.microsoft.com/office/drawing/2014/main" id="{8EC85B8F-9396-B72E-97BF-DD226D054D5C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3220367" y="4097828"/>
            <a:ext cx="466344" cy="466344"/>
          </a:xfrm>
          <a:prstGeom prst="rect">
            <a:avLst/>
          </a:prstGeom>
        </p:spPr>
      </p:pic>
      <p:pic>
        <p:nvPicPr>
          <p:cNvPr id="30" name="Picture 29" descr="Close-up of a person's skin with a scar&#10;&#10;Description automatically generated">
            <a:extLst>
              <a:ext uri="{FF2B5EF4-FFF2-40B4-BE49-F238E27FC236}">
                <a16:creationId xmlns:a16="http://schemas.microsoft.com/office/drawing/2014/main" id="{7360488D-3D45-9D9A-65F5-DD1F08390037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2226315" y="4103369"/>
            <a:ext cx="466344" cy="466344"/>
          </a:xfrm>
          <a:prstGeom prst="rect">
            <a:avLst/>
          </a:prstGeom>
        </p:spPr>
      </p:pic>
      <p:pic>
        <p:nvPicPr>
          <p:cNvPr id="31" name="Picture 30" descr="A close-up of a skin with a large circle&#10;&#10;Description automatically generated">
            <a:extLst>
              <a:ext uri="{FF2B5EF4-FFF2-40B4-BE49-F238E27FC236}">
                <a16:creationId xmlns:a16="http://schemas.microsoft.com/office/drawing/2014/main" id="{31F3DCBE-41BC-0814-1E6D-4A40B38353CF}"/>
              </a:ext>
            </a:extLst>
          </p:cNvPr>
          <p:cNvPicPr preferRelativeResize="0"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2110891" y="4215312"/>
            <a:ext cx="438912" cy="466344"/>
          </a:xfrm>
          <a:prstGeom prst="rect">
            <a:avLst/>
          </a:prstGeom>
        </p:spPr>
      </p:pic>
      <p:pic>
        <p:nvPicPr>
          <p:cNvPr id="32" name="Picture 31" descr="A close-up of a skin injury&#10;&#10;Description automatically generated">
            <a:extLst>
              <a:ext uri="{FF2B5EF4-FFF2-40B4-BE49-F238E27FC236}">
                <a16:creationId xmlns:a16="http://schemas.microsoft.com/office/drawing/2014/main" id="{6C007252-17FE-79BA-E8F5-396972DED8B2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27822" y="4340233"/>
            <a:ext cx="438912" cy="466344"/>
          </a:xfrm>
          <a:prstGeom prst="rect">
            <a:avLst/>
          </a:prstGeom>
        </p:spPr>
      </p:pic>
      <p:pic>
        <p:nvPicPr>
          <p:cNvPr id="33" name="Picture 32" descr="A close-up of skin disease&#10;&#10;Description automatically generated">
            <a:extLst>
              <a:ext uri="{FF2B5EF4-FFF2-40B4-BE49-F238E27FC236}">
                <a16:creationId xmlns:a16="http://schemas.microsoft.com/office/drawing/2014/main" id="{F631B3CF-B3D7-BBAC-6002-BD6BAB406FFD}"/>
              </a:ext>
            </a:extLst>
          </p:cNvPr>
          <p:cNvPicPr preferRelativeResize="0"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2728771" y="4097828"/>
            <a:ext cx="438912" cy="466344"/>
          </a:xfrm>
          <a:prstGeom prst="rect">
            <a:avLst/>
          </a:prstGeom>
        </p:spPr>
      </p:pic>
      <p:pic>
        <p:nvPicPr>
          <p:cNvPr id="36" name="Picture 35" descr="A close-up of a skin with a large circle&#10;&#10;Description automatically generated">
            <a:extLst>
              <a:ext uri="{FF2B5EF4-FFF2-40B4-BE49-F238E27FC236}">
                <a16:creationId xmlns:a16="http://schemas.microsoft.com/office/drawing/2014/main" id="{1253006C-23C6-8D20-13EC-FB0CF087F4CA}"/>
              </a:ext>
            </a:extLst>
          </p:cNvPr>
          <p:cNvPicPr preferRelativeResize="0"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2612176" y="4224192"/>
            <a:ext cx="438912" cy="466344"/>
          </a:xfrm>
          <a:prstGeom prst="rect">
            <a:avLst/>
          </a:prstGeom>
        </p:spPr>
      </p:pic>
      <p:pic>
        <p:nvPicPr>
          <p:cNvPr id="37" name="Picture 36" descr="A close-up of a skin with a large circle&#10;&#10;Description automatically generated">
            <a:extLst>
              <a:ext uri="{FF2B5EF4-FFF2-40B4-BE49-F238E27FC236}">
                <a16:creationId xmlns:a16="http://schemas.microsoft.com/office/drawing/2014/main" id="{C5AA0362-8161-0B07-F22F-DF77B91EDEB9}"/>
              </a:ext>
            </a:extLst>
          </p:cNvPr>
          <p:cNvPicPr preferRelativeResize="0"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3125395" y="4225800"/>
            <a:ext cx="438912" cy="466344"/>
          </a:xfrm>
          <a:prstGeom prst="rect">
            <a:avLst/>
          </a:prstGeom>
        </p:spPr>
      </p:pic>
      <p:pic>
        <p:nvPicPr>
          <p:cNvPr id="38" name="Picture 37" descr="A close-up of a scar&#10;&#10;Description automatically generated">
            <a:extLst>
              <a:ext uri="{FF2B5EF4-FFF2-40B4-BE49-F238E27FC236}">
                <a16:creationId xmlns:a16="http://schemas.microsoft.com/office/drawing/2014/main" id="{F91A11CA-E6E3-E9BB-4727-29A48005A1AB}"/>
              </a:ext>
            </a:extLst>
          </p:cNvPr>
          <p:cNvPicPr preferRelativeResize="0"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3060762" y="4348665"/>
            <a:ext cx="438912" cy="466344"/>
          </a:xfrm>
          <a:prstGeom prst="rect">
            <a:avLst/>
          </a:prstGeom>
        </p:spPr>
      </p:pic>
      <p:pic>
        <p:nvPicPr>
          <p:cNvPr id="39" name="Picture 38" descr="Close-up of a person's face&#10;&#10;Description automatically generated">
            <a:extLst>
              <a:ext uri="{FF2B5EF4-FFF2-40B4-BE49-F238E27FC236}">
                <a16:creationId xmlns:a16="http://schemas.microsoft.com/office/drawing/2014/main" id="{F32C2E5F-8CFB-634F-5875-1C766CA555C0}"/>
              </a:ext>
            </a:extLst>
          </p:cNvPr>
          <p:cNvPicPr preferRelativeResize="0">
            <a:picLocks/>
          </p:cNvPicPr>
          <p:nvPr/>
        </p:nvPicPr>
        <p:blipFill>
          <a:blip r:embed="rId12"/>
          <a:stretch>
            <a:fillRect/>
          </a:stretch>
        </p:blipFill>
        <p:spPr>
          <a:xfrm>
            <a:off x="2521879" y="4337142"/>
            <a:ext cx="438912" cy="466344"/>
          </a:xfrm>
          <a:prstGeom prst="rect">
            <a:avLst/>
          </a:prstGeom>
        </p:spPr>
      </p:pic>
      <p:pic>
        <p:nvPicPr>
          <p:cNvPr id="40" name="Picture 39" descr="A close-up of a skin&#10;&#10;Description automatically generated">
            <a:extLst>
              <a:ext uri="{FF2B5EF4-FFF2-40B4-BE49-F238E27FC236}">
                <a16:creationId xmlns:a16="http://schemas.microsoft.com/office/drawing/2014/main" id="{5A7391A4-7EE8-CFDD-DC9B-0A33B3801894}"/>
              </a:ext>
            </a:extLst>
          </p:cNvPr>
          <p:cNvPicPr preferRelativeResize="0">
            <a:picLocks/>
          </p:cNvPicPr>
          <p:nvPr/>
        </p:nvPicPr>
        <p:blipFill>
          <a:blip r:embed="rId13"/>
          <a:stretch>
            <a:fillRect/>
          </a:stretch>
        </p:blipFill>
        <p:spPr>
          <a:xfrm>
            <a:off x="3855190" y="4107061"/>
            <a:ext cx="438912" cy="466344"/>
          </a:xfrm>
          <a:prstGeom prst="rect">
            <a:avLst/>
          </a:prstGeom>
        </p:spPr>
      </p:pic>
      <p:pic>
        <p:nvPicPr>
          <p:cNvPr id="41" name="Picture 40" descr="Close-up of a skin with blisters&#10;&#10;Description automatically generated">
            <a:extLst>
              <a:ext uri="{FF2B5EF4-FFF2-40B4-BE49-F238E27FC236}">
                <a16:creationId xmlns:a16="http://schemas.microsoft.com/office/drawing/2014/main" id="{FC79664F-CBF0-E5D4-105B-BA2AE8800BE0}"/>
              </a:ext>
            </a:extLst>
          </p:cNvPr>
          <p:cNvPicPr preferRelativeResize="0">
            <a:picLocks/>
          </p:cNvPicPr>
          <p:nvPr/>
        </p:nvPicPr>
        <p:blipFill>
          <a:blip r:embed="rId14"/>
          <a:stretch>
            <a:fillRect/>
          </a:stretch>
        </p:blipFill>
        <p:spPr>
          <a:xfrm>
            <a:off x="3754952" y="4224192"/>
            <a:ext cx="438912" cy="468822"/>
          </a:xfrm>
          <a:prstGeom prst="rect">
            <a:avLst/>
          </a:prstGeom>
        </p:spPr>
      </p:pic>
      <p:pic>
        <p:nvPicPr>
          <p:cNvPr id="42" name="Picture 41" descr="A close-up of a wound&#10;&#10;Description automatically generated">
            <a:extLst>
              <a:ext uri="{FF2B5EF4-FFF2-40B4-BE49-F238E27FC236}">
                <a16:creationId xmlns:a16="http://schemas.microsoft.com/office/drawing/2014/main" id="{37F2A364-ED7A-17C4-F1C6-8CFD2C8F5513}"/>
              </a:ext>
            </a:extLst>
          </p:cNvPr>
          <p:cNvPicPr preferRelativeResize="0">
            <a:picLocks/>
          </p:cNvPicPr>
          <p:nvPr/>
        </p:nvPicPr>
        <p:blipFill>
          <a:blip r:embed="rId15"/>
          <a:stretch>
            <a:fillRect/>
          </a:stretch>
        </p:blipFill>
        <p:spPr>
          <a:xfrm>
            <a:off x="3619968" y="4340233"/>
            <a:ext cx="438912" cy="466344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258F69A5-DA39-D1D8-D0C2-F062E64B3410}"/>
              </a:ext>
            </a:extLst>
          </p:cNvPr>
          <p:cNvSpPr txBox="1"/>
          <p:nvPr/>
        </p:nvSpPr>
        <p:spPr>
          <a:xfrm>
            <a:off x="1058639" y="1120763"/>
            <a:ext cx="1735659" cy="369332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Text-to-image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CDE891C-75B0-5BA8-0C93-B4051DB8CAA4}"/>
              </a:ext>
            </a:extLst>
          </p:cNvPr>
          <p:cNvSpPr txBox="1"/>
          <p:nvPr/>
        </p:nvSpPr>
        <p:spPr>
          <a:xfrm>
            <a:off x="957941" y="3346913"/>
            <a:ext cx="2002849" cy="369332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Image-to-image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2598555B-DAEA-7F27-D44D-624EAA91DBF4}"/>
              </a:ext>
            </a:extLst>
          </p:cNvPr>
          <p:cNvCxnSpPr>
            <a:cxnSpLocks/>
          </p:cNvCxnSpPr>
          <p:nvPr/>
        </p:nvCxnSpPr>
        <p:spPr>
          <a:xfrm>
            <a:off x="4694255" y="1900213"/>
            <a:ext cx="725855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A5633B80-A68C-2DB6-6E86-EA6628F43D74}"/>
              </a:ext>
            </a:extLst>
          </p:cNvPr>
          <p:cNvCxnSpPr>
            <a:cxnSpLocks/>
          </p:cNvCxnSpPr>
          <p:nvPr/>
        </p:nvCxnSpPr>
        <p:spPr>
          <a:xfrm>
            <a:off x="8135370" y="1907026"/>
            <a:ext cx="725855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2DA9705A-3BAD-4103-DF86-47EC1B073EF9}"/>
              </a:ext>
            </a:extLst>
          </p:cNvPr>
          <p:cNvCxnSpPr>
            <a:cxnSpLocks/>
          </p:cNvCxnSpPr>
          <p:nvPr/>
        </p:nvCxnSpPr>
        <p:spPr>
          <a:xfrm>
            <a:off x="4694255" y="4758389"/>
            <a:ext cx="725855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rapezoid 58">
            <a:extLst>
              <a:ext uri="{FF2B5EF4-FFF2-40B4-BE49-F238E27FC236}">
                <a16:creationId xmlns:a16="http://schemas.microsoft.com/office/drawing/2014/main" id="{D9E57D56-1CD8-9B0C-A539-1E994EBB4709}"/>
              </a:ext>
            </a:extLst>
          </p:cNvPr>
          <p:cNvSpPr/>
          <p:nvPr/>
        </p:nvSpPr>
        <p:spPr>
          <a:xfrm rot="5400000">
            <a:off x="6116639" y="1679369"/>
            <a:ext cx="731520" cy="457200"/>
          </a:xfrm>
          <a:prstGeom prst="trapezoid">
            <a:avLst>
              <a:gd name="adj" fmla="val 33333"/>
            </a:avLst>
          </a:prstGeom>
          <a:solidFill>
            <a:srgbClr val="BFE498"/>
          </a:solidFill>
          <a:ln w="12700" cmpd="sng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rapezoid 59">
            <a:extLst>
              <a:ext uri="{FF2B5EF4-FFF2-40B4-BE49-F238E27FC236}">
                <a16:creationId xmlns:a16="http://schemas.microsoft.com/office/drawing/2014/main" id="{B39E9B0A-8DE3-69E1-B1B4-8896FA758B86}"/>
              </a:ext>
            </a:extLst>
          </p:cNvPr>
          <p:cNvSpPr/>
          <p:nvPr/>
        </p:nvSpPr>
        <p:spPr>
          <a:xfrm rot="5400000">
            <a:off x="5239756" y="1770793"/>
            <a:ext cx="1188720" cy="365760"/>
          </a:xfrm>
          <a:prstGeom prst="trapezoid">
            <a:avLst>
              <a:gd name="adj" fmla="val 33333"/>
            </a:avLst>
          </a:prstGeom>
          <a:solidFill>
            <a:srgbClr val="BFE498"/>
          </a:solidFill>
          <a:ln w="12700" cmpd="sng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Trapezoid 60">
            <a:extLst>
              <a:ext uri="{FF2B5EF4-FFF2-40B4-BE49-F238E27FC236}">
                <a16:creationId xmlns:a16="http://schemas.microsoft.com/office/drawing/2014/main" id="{CD163297-E02B-8276-4D6B-105680528DE6}"/>
              </a:ext>
            </a:extLst>
          </p:cNvPr>
          <p:cNvSpPr/>
          <p:nvPr/>
        </p:nvSpPr>
        <p:spPr>
          <a:xfrm rot="16200000">
            <a:off x="6615628" y="1686390"/>
            <a:ext cx="731520" cy="457200"/>
          </a:xfrm>
          <a:prstGeom prst="trapezoid">
            <a:avLst>
              <a:gd name="adj" fmla="val 33333"/>
            </a:avLst>
          </a:prstGeom>
          <a:solidFill>
            <a:srgbClr val="BFE498"/>
          </a:solidFill>
          <a:ln w="12700" cmpd="sng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rapezoid 61">
            <a:extLst>
              <a:ext uri="{FF2B5EF4-FFF2-40B4-BE49-F238E27FC236}">
                <a16:creationId xmlns:a16="http://schemas.microsoft.com/office/drawing/2014/main" id="{3DFE828C-960B-2EB7-7036-D7F8B6A28E01}"/>
              </a:ext>
            </a:extLst>
          </p:cNvPr>
          <p:cNvSpPr/>
          <p:nvPr/>
        </p:nvSpPr>
        <p:spPr>
          <a:xfrm rot="16200000">
            <a:off x="7021970" y="1755149"/>
            <a:ext cx="1188720" cy="365760"/>
          </a:xfrm>
          <a:prstGeom prst="trapezoid">
            <a:avLst>
              <a:gd name="adj" fmla="val 33333"/>
            </a:avLst>
          </a:prstGeom>
          <a:solidFill>
            <a:srgbClr val="BFE498"/>
          </a:solidFill>
          <a:ln w="12700" cmpd="sng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Rounded Rectangle 62">
            <a:extLst>
              <a:ext uri="{FF2B5EF4-FFF2-40B4-BE49-F238E27FC236}">
                <a16:creationId xmlns:a16="http://schemas.microsoft.com/office/drawing/2014/main" id="{E771636B-4D10-36D2-76E4-B489BFEAB4AF}"/>
              </a:ext>
            </a:extLst>
          </p:cNvPr>
          <p:cNvSpPr/>
          <p:nvPr/>
        </p:nvSpPr>
        <p:spPr>
          <a:xfrm>
            <a:off x="5516817" y="4078188"/>
            <a:ext cx="2435838" cy="1360402"/>
          </a:xfrm>
          <a:prstGeom prst="roundRect">
            <a:avLst/>
          </a:prstGeom>
          <a:solidFill>
            <a:schemeClr val="bg2">
              <a:lumMod val="60000"/>
              <a:lumOff val="40000"/>
              <a:alpha val="55612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BCEE16F7-DE7E-EAB3-C8F2-9D0F32120883}"/>
              </a:ext>
            </a:extLst>
          </p:cNvPr>
          <p:cNvSpPr/>
          <p:nvPr/>
        </p:nvSpPr>
        <p:spPr>
          <a:xfrm>
            <a:off x="8953167" y="4225015"/>
            <a:ext cx="1145203" cy="1031011"/>
          </a:xfrm>
          <a:prstGeom prst="roundRect">
            <a:avLst/>
          </a:prstGeom>
          <a:solidFill>
            <a:schemeClr val="bg2">
              <a:lumMod val="60000"/>
              <a:lumOff val="40000"/>
              <a:alpha val="55612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5" name="Picture 64" descr="A close-up of a person's head&#10;&#10;Description automatically generated">
            <a:extLst>
              <a:ext uri="{FF2B5EF4-FFF2-40B4-BE49-F238E27FC236}">
                <a16:creationId xmlns:a16="http://schemas.microsoft.com/office/drawing/2014/main" id="{40C26627-088D-5663-60BB-B91BE3EF08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4831" y="4282108"/>
            <a:ext cx="685800" cy="685800"/>
          </a:xfrm>
          <a:prstGeom prst="rect">
            <a:avLst/>
          </a:prstGeom>
        </p:spPr>
      </p:pic>
      <p:pic>
        <p:nvPicPr>
          <p:cNvPr id="66" name="Picture 65" descr="Skin with bumps on the skin&#10;&#10;Description automatically generated">
            <a:extLst>
              <a:ext uri="{FF2B5EF4-FFF2-40B4-BE49-F238E27FC236}">
                <a16:creationId xmlns:a16="http://schemas.microsoft.com/office/drawing/2014/main" id="{89463375-0C7C-FF56-C660-38FAC3F5A5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7452" y="4379004"/>
            <a:ext cx="685800" cy="685800"/>
          </a:xfrm>
          <a:prstGeom prst="rect">
            <a:avLst/>
          </a:prstGeom>
        </p:spPr>
      </p:pic>
      <p:pic>
        <p:nvPicPr>
          <p:cNvPr id="67" name="Picture 66" descr="Close-up of a skin with several bumps&#10;&#10;Description automatically generated">
            <a:extLst>
              <a:ext uri="{FF2B5EF4-FFF2-40B4-BE49-F238E27FC236}">
                <a16:creationId xmlns:a16="http://schemas.microsoft.com/office/drawing/2014/main" id="{0161B1DC-8622-4BAC-49EF-C3FCC4A4A71A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9027837" y="4476756"/>
            <a:ext cx="685800" cy="685800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37A8AF85-AD0D-4208-5354-BEBEF462FA9A}"/>
              </a:ext>
            </a:extLst>
          </p:cNvPr>
          <p:cNvSpPr txBox="1"/>
          <p:nvPr/>
        </p:nvSpPr>
        <p:spPr>
          <a:xfrm>
            <a:off x="8038310" y="4405635"/>
            <a:ext cx="9553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generate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7E1196B-9FAD-2AE9-EDEA-75BF458E354A}"/>
              </a:ext>
            </a:extLst>
          </p:cNvPr>
          <p:cNvSpPr txBox="1"/>
          <p:nvPr/>
        </p:nvSpPr>
        <p:spPr>
          <a:xfrm>
            <a:off x="6148755" y="5153877"/>
            <a:ext cx="11634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Fine-tuned</a:t>
            </a: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ACA51722-A0B7-B589-552A-33B55D9D03D6}"/>
              </a:ext>
            </a:extLst>
          </p:cNvPr>
          <p:cNvCxnSpPr>
            <a:cxnSpLocks/>
          </p:cNvCxnSpPr>
          <p:nvPr/>
        </p:nvCxnSpPr>
        <p:spPr>
          <a:xfrm>
            <a:off x="8146422" y="4715839"/>
            <a:ext cx="725855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rapezoid 70">
            <a:extLst>
              <a:ext uri="{FF2B5EF4-FFF2-40B4-BE49-F238E27FC236}">
                <a16:creationId xmlns:a16="http://schemas.microsoft.com/office/drawing/2014/main" id="{526D73ED-1898-A124-718D-A47D294E315D}"/>
              </a:ext>
            </a:extLst>
          </p:cNvPr>
          <p:cNvSpPr/>
          <p:nvPr/>
        </p:nvSpPr>
        <p:spPr>
          <a:xfrm rot="5400000">
            <a:off x="6127691" y="4488182"/>
            <a:ext cx="731520" cy="457200"/>
          </a:xfrm>
          <a:prstGeom prst="trapezoid">
            <a:avLst>
              <a:gd name="adj" fmla="val 33333"/>
            </a:avLst>
          </a:prstGeom>
          <a:solidFill>
            <a:srgbClr val="BFE498"/>
          </a:solidFill>
          <a:ln w="12700" cmpd="sng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Trapezoid 71">
            <a:extLst>
              <a:ext uri="{FF2B5EF4-FFF2-40B4-BE49-F238E27FC236}">
                <a16:creationId xmlns:a16="http://schemas.microsoft.com/office/drawing/2014/main" id="{66501778-8D4D-8F70-C6E1-292011D319D0}"/>
              </a:ext>
            </a:extLst>
          </p:cNvPr>
          <p:cNvSpPr/>
          <p:nvPr/>
        </p:nvSpPr>
        <p:spPr>
          <a:xfrm rot="5400000">
            <a:off x="5250808" y="4579606"/>
            <a:ext cx="1188720" cy="365760"/>
          </a:xfrm>
          <a:prstGeom prst="trapezoid">
            <a:avLst>
              <a:gd name="adj" fmla="val 33333"/>
            </a:avLst>
          </a:prstGeom>
          <a:solidFill>
            <a:srgbClr val="BFE498"/>
          </a:solidFill>
          <a:ln w="12700" cmpd="sng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Trapezoid 72">
            <a:extLst>
              <a:ext uri="{FF2B5EF4-FFF2-40B4-BE49-F238E27FC236}">
                <a16:creationId xmlns:a16="http://schemas.microsoft.com/office/drawing/2014/main" id="{A22CE68B-2A0E-62EC-42F1-A4A30524FAF7}"/>
              </a:ext>
            </a:extLst>
          </p:cNvPr>
          <p:cNvSpPr/>
          <p:nvPr/>
        </p:nvSpPr>
        <p:spPr>
          <a:xfrm rot="16200000">
            <a:off x="6626680" y="4495203"/>
            <a:ext cx="731520" cy="457200"/>
          </a:xfrm>
          <a:prstGeom prst="trapezoid">
            <a:avLst>
              <a:gd name="adj" fmla="val 33333"/>
            </a:avLst>
          </a:prstGeom>
          <a:solidFill>
            <a:srgbClr val="BFE498"/>
          </a:solidFill>
          <a:ln w="12700" cmpd="sng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Trapezoid 73">
            <a:extLst>
              <a:ext uri="{FF2B5EF4-FFF2-40B4-BE49-F238E27FC236}">
                <a16:creationId xmlns:a16="http://schemas.microsoft.com/office/drawing/2014/main" id="{951F953E-A261-02B9-9AAA-CEBAFFC16623}"/>
              </a:ext>
            </a:extLst>
          </p:cNvPr>
          <p:cNvSpPr/>
          <p:nvPr/>
        </p:nvSpPr>
        <p:spPr>
          <a:xfrm rot="16200000">
            <a:off x="7033022" y="4563962"/>
            <a:ext cx="1188720" cy="365760"/>
          </a:xfrm>
          <a:prstGeom prst="trapezoid">
            <a:avLst>
              <a:gd name="adj" fmla="val 33333"/>
            </a:avLst>
          </a:prstGeom>
          <a:solidFill>
            <a:srgbClr val="BFE498"/>
          </a:solidFill>
          <a:ln w="12700" cmpd="sng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23684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1A3FFD-407E-CCB7-8B24-D652163229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6A33A-1470-7559-465B-8B975153C8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7814"/>
            <a:ext cx="10773868" cy="639293"/>
          </a:xfrm>
        </p:spPr>
        <p:txBody>
          <a:bodyPr/>
          <a:lstStyle/>
          <a:p>
            <a:r>
              <a:rPr lang="en-US" altLang="zh-CN" dirty="0"/>
              <a:t>Setting</a:t>
            </a:r>
            <a:r>
              <a:rPr lang="zh-CN" altLang="en-US" dirty="0"/>
              <a:t> </a:t>
            </a:r>
            <a:r>
              <a:rPr lang="en-US" altLang="zh-CN" dirty="0"/>
              <a:t>Overview</a:t>
            </a:r>
            <a:endParaRPr lang="en-US" dirty="0"/>
          </a:p>
        </p:txBody>
      </p:sp>
      <p:sp>
        <p:nvSpPr>
          <p:cNvPr id="90" name="Rounded Rectangle 89">
            <a:extLst>
              <a:ext uri="{FF2B5EF4-FFF2-40B4-BE49-F238E27FC236}">
                <a16:creationId xmlns:a16="http://schemas.microsoft.com/office/drawing/2014/main" id="{79E61CF1-C76A-5F1F-FDFA-EB9B1AC861C7}"/>
              </a:ext>
            </a:extLst>
          </p:cNvPr>
          <p:cNvSpPr/>
          <p:nvPr/>
        </p:nvSpPr>
        <p:spPr>
          <a:xfrm>
            <a:off x="5458232" y="4378141"/>
            <a:ext cx="182880" cy="274320"/>
          </a:xfrm>
          <a:prstGeom prst="roundRect">
            <a:avLst/>
          </a:prstGeom>
          <a:solidFill>
            <a:srgbClr val="B5784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1" name="Rounded Rectangle 90">
            <a:extLst>
              <a:ext uri="{FF2B5EF4-FFF2-40B4-BE49-F238E27FC236}">
                <a16:creationId xmlns:a16="http://schemas.microsoft.com/office/drawing/2014/main" id="{CA92A91E-8D29-F1BE-09B1-FD89B9233D90}"/>
              </a:ext>
            </a:extLst>
          </p:cNvPr>
          <p:cNvSpPr/>
          <p:nvPr/>
        </p:nvSpPr>
        <p:spPr>
          <a:xfrm>
            <a:off x="5710785" y="4435546"/>
            <a:ext cx="182880" cy="228600"/>
          </a:xfrm>
          <a:prstGeom prst="roundRect">
            <a:avLst/>
          </a:prstGeom>
          <a:solidFill>
            <a:srgbClr val="9E4F4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5" name="Triangle 94">
            <a:extLst>
              <a:ext uri="{FF2B5EF4-FFF2-40B4-BE49-F238E27FC236}">
                <a16:creationId xmlns:a16="http://schemas.microsoft.com/office/drawing/2014/main" id="{6DC499C8-D2F8-7CEE-6794-AE977F0FFE37}"/>
              </a:ext>
            </a:extLst>
          </p:cNvPr>
          <p:cNvSpPr/>
          <p:nvPr/>
        </p:nvSpPr>
        <p:spPr>
          <a:xfrm>
            <a:off x="5558546" y="4697755"/>
            <a:ext cx="227095" cy="154528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Rounded Rectangle 178">
            <a:extLst>
              <a:ext uri="{FF2B5EF4-FFF2-40B4-BE49-F238E27FC236}">
                <a16:creationId xmlns:a16="http://schemas.microsoft.com/office/drawing/2014/main" id="{67DFE2A7-E7CB-45DA-7785-DFD1A3972199}"/>
              </a:ext>
            </a:extLst>
          </p:cNvPr>
          <p:cNvSpPr/>
          <p:nvPr/>
        </p:nvSpPr>
        <p:spPr>
          <a:xfrm>
            <a:off x="4941433" y="3946314"/>
            <a:ext cx="180057" cy="704447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cmpd="sng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0" name="Rounded Rectangle 179">
            <a:extLst>
              <a:ext uri="{FF2B5EF4-FFF2-40B4-BE49-F238E27FC236}">
                <a16:creationId xmlns:a16="http://schemas.microsoft.com/office/drawing/2014/main" id="{3BFF8B10-2073-9216-0F8D-A11188B2808F}"/>
              </a:ext>
            </a:extLst>
          </p:cNvPr>
          <p:cNvSpPr/>
          <p:nvPr/>
        </p:nvSpPr>
        <p:spPr>
          <a:xfrm>
            <a:off x="5207982" y="4056261"/>
            <a:ext cx="182880" cy="591680"/>
          </a:xfrm>
          <a:prstGeom prst="roundRect">
            <a:avLst/>
          </a:prstGeom>
          <a:solidFill>
            <a:srgbClr val="F5D2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3" name="Rounded Rectangle 182">
            <a:extLst>
              <a:ext uri="{FF2B5EF4-FFF2-40B4-BE49-F238E27FC236}">
                <a16:creationId xmlns:a16="http://schemas.microsoft.com/office/drawing/2014/main" id="{B78B31B6-C4D6-43FE-82A7-7734167B35AE}"/>
              </a:ext>
            </a:extLst>
          </p:cNvPr>
          <p:cNvSpPr/>
          <p:nvPr/>
        </p:nvSpPr>
        <p:spPr>
          <a:xfrm>
            <a:off x="7552329" y="4462059"/>
            <a:ext cx="181173" cy="136331"/>
          </a:xfrm>
          <a:prstGeom prst="roundRect">
            <a:avLst/>
          </a:prstGeom>
          <a:solidFill>
            <a:srgbClr val="B5784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4" name="Rounded Rectangle 183">
            <a:extLst>
              <a:ext uri="{FF2B5EF4-FFF2-40B4-BE49-F238E27FC236}">
                <a16:creationId xmlns:a16="http://schemas.microsoft.com/office/drawing/2014/main" id="{6B6FE6DB-C167-7C54-41FD-63C32B42AF45}"/>
              </a:ext>
            </a:extLst>
          </p:cNvPr>
          <p:cNvSpPr/>
          <p:nvPr/>
        </p:nvSpPr>
        <p:spPr>
          <a:xfrm>
            <a:off x="7810599" y="4465011"/>
            <a:ext cx="182880" cy="133379"/>
          </a:xfrm>
          <a:prstGeom prst="roundRect">
            <a:avLst/>
          </a:prstGeom>
          <a:solidFill>
            <a:srgbClr val="9E4F4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85" name="Straight Connector 184">
            <a:extLst>
              <a:ext uri="{FF2B5EF4-FFF2-40B4-BE49-F238E27FC236}">
                <a16:creationId xmlns:a16="http://schemas.microsoft.com/office/drawing/2014/main" id="{008355B4-3598-B26B-CECE-57B0858734C4}"/>
              </a:ext>
            </a:extLst>
          </p:cNvPr>
          <p:cNvCxnSpPr/>
          <p:nvPr/>
        </p:nvCxnSpPr>
        <p:spPr>
          <a:xfrm>
            <a:off x="4815172" y="4656043"/>
            <a:ext cx="118872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Triangle 187">
            <a:extLst>
              <a:ext uri="{FF2B5EF4-FFF2-40B4-BE49-F238E27FC236}">
                <a16:creationId xmlns:a16="http://schemas.microsoft.com/office/drawing/2014/main" id="{8144014B-A890-0E4E-A65E-9543E7732C44}"/>
              </a:ext>
            </a:extLst>
          </p:cNvPr>
          <p:cNvSpPr/>
          <p:nvPr/>
        </p:nvSpPr>
        <p:spPr>
          <a:xfrm>
            <a:off x="9985204" y="4659034"/>
            <a:ext cx="227095" cy="154528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Rounded Rectangle 188">
            <a:extLst>
              <a:ext uri="{FF2B5EF4-FFF2-40B4-BE49-F238E27FC236}">
                <a16:creationId xmlns:a16="http://schemas.microsoft.com/office/drawing/2014/main" id="{B0A54FE1-AB0F-9B46-1399-0A8F148F7B08}"/>
              </a:ext>
            </a:extLst>
          </p:cNvPr>
          <p:cNvSpPr/>
          <p:nvPr/>
        </p:nvSpPr>
        <p:spPr>
          <a:xfrm>
            <a:off x="9368091" y="3907593"/>
            <a:ext cx="180057" cy="704447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cmpd="sng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0" name="Rounded Rectangle 189">
            <a:extLst>
              <a:ext uri="{FF2B5EF4-FFF2-40B4-BE49-F238E27FC236}">
                <a16:creationId xmlns:a16="http://schemas.microsoft.com/office/drawing/2014/main" id="{15D08D3A-6465-6D0E-6C89-1F83B6EDCDC4}"/>
              </a:ext>
            </a:extLst>
          </p:cNvPr>
          <p:cNvSpPr/>
          <p:nvPr/>
        </p:nvSpPr>
        <p:spPr>
          <a:xfrm>
            <a:off x="9634640" y="4017540"/>
            <a:ext cx="182880" cy="591680"/>
          </a:xfrm>
          <a:prstGeom prst="roundRect">
            <a:avLst/>
          </a:prstGeom>
          <a:solidFill>
            <a:srgbClr val="F5D2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91" name="Straight Connector 190">
            <a:extLst>
              <a:ext uri="{FF2B5EF4-FFF2-40B4-BE49-F238E27FC236}">
                <a16:creationId xmlns:a16="http://schemas.microsoft.com/office/drawing/2014/main" id="{52595264-D785-A4E3-5222-79E98FCC0C51}"/>
              </a:ext>
            </a:extLst>
          </p:cNvPr>
          <p:cNvCxnSpPr/>
          <p:nvPr/>
        </p:nvCxnSpPr>
        <p:spPr>
          <a:xfrm>
            <a:off x="9241830" y="4617322"/>
            <a:ext cx="118872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4" name="Triangle 193">
            <a:extLst>
              <a:ext uri="{FF2B5EF4-FFF2-40B4-BE49-F238E27FC236}">
                <a16:creationId xmlns:a16="http://schemas.microsoft.com/office/drawing/2014/main" id="{2673C65C-0CED-33CA-91B5-29076901CAA3}"/>
              </a:ext>
            </a:extLst>
          </p:cNvPr>
          <p:cNvSpPr/>
          <p:nvPr/>
        </p:nvSpPr>
        <p:spPr>
          <a:xfrm>
            <a:off x="7642916" y="4644153"/>
            <a:ext cx="227095" cy="154528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Rounded Rectangle 194">
            <a:extLst>
              <a:ext uri="{FF2B5EF4-FFF2-40B4-BE49-F238E27FC236}">
                <a16:creationId xmlns:a16="http://schemas.microsoft.com/office/drawing/2014/main" id="{D876114E-35BD-FFE6-0E8F-DE75E119F8BA}"/>
              </a:ext>
            </a:extLst>
          </p:cNvPr>
          <p:cNvSpPr/>
          <p:nvPr/>
        </p:nvSpPr>
        <p:spPr>
          <a:xfrm>
            <a:off x="7025803" y="3892712"/>
            <a:ext cx="180057" cy="704447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cmpd="sng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6" name="Rounded Rectangle 195">
            <a:extLst>
              <a:ext uri="{FF2B5EF4-FFF2-40B4-BE49-F238E27FC236}">
                <a16:creationId xmlns:a16="http://schemas.microsoft.com/office/drawing/2014/main" id="{A44A1CC8-42F6-D158-0650-AF3498C37651}"/>
              </a:ext>
            </a:extLst>
          </p:cNvPr>
          <p:cNvSpPr/>
          <p:nvPr/>
        </p:nvSpPr>
        <p:spPr>
          <a:xfrm>
            <a:off x="7292352" y="4002659"/>
            <a:ext cx="182880" cy="591680"/>
          </a:xfrm>
          <a:prstGeom prst="roundRect">
            <a:avLst/>
          </a:prstGeom>
          <a:solidFill>
            <a:srgbClr val="F5D2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97" name="Straight Connector 196">
            <a:extLst>
              <a:ext uri="{FF2B5EF4-FFF2-40B4-BE49-F238E27FC236}">
                <a16:creationId xmlns:a16="http://schemas.microsoft.com/office/drawing/2014/main" id="{4F80E274-5DC6-2A3A-7062-C1847DEFF0A2}"/>
              </a:ext>
            </a:extLst>
          </p:cNvPr>
          <p:cNvCxnSpPr>
            <a:cxnSpLocks/>
          </p:cNvCxnSpPr>
          <p:nvPr/>
        </p:nvCxnSpPr>
        <p:spPr>
          <a:xfrm>
            <a:off x="6899542" y="4602441"/>
            <a:ext cx="118872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0" name="Rounded Rectangle 209">
            <a:extLst>
              <a:ext uri="{FF2B5EF4-FFF2-40B4-BE49-F238E27FC236}">
                <a16:creationId xmlns:a16="http://schemas.microsoft.com/office/drawing/2014/main" id="{A68C9C9A-F3F5-DB58-F59D-7F02C70E59A0}"/>
              </a:ext>
            </a:extLst>
          </p:cNvPr>
          <p:cNvSpPr/>
          <p:nvPr/>
        </p:nvSpPr>
        <p:spPr>
          <a:xfrm>
            <a:off x="5118156" y="1718934"/>
            <a:ext cx="2435838" cy="1360402"/>
          </a:xfrm>
          <a:prstGeom prst="roundRect">
            <a:avLst/>
          </a:prstGeom>
          <a:solidFill>
            <a:schemeClr val="bg2">
              <a:lumMod val="60000"/>
              <a:lumOff val="40000"/>
              <a:alpha val="55612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1" name="Trapezoid 210">
            <a:extLst>
              <a:ext uri="{FF2B5EF4-FFF2-40B4-BE49-F238E27FC236}">
                <a16:creationId xmlns:a16="http://schemas.microsoft.com/office/drawing/2014/main" id="{BA834CA6-5FB3-9538-23BC-EC8C41E27D2B}"/>
              </a:ext>
            </a:extLst>
          </p:cNvPr>
          <p:cNvSpPr/>
          <p:nvPr/>
        </p:nvSpPr>
        <p:spPr>
          <a:xfrm rot="5400000">
            <a:off x="5729030" y="2128928"/>
            <a:ext cx="731520" cy="457200"/>
          </a:xfrm>
          <a:prstGeom prst="trapezoid">
            <a:avLst>
              <a:gd name="adj" fmla="val 33333"/>
            </a:avLst>
          </a:prstGeom>
          <a:solidFill>
            <a:srgbClr val="BFE498"/>
          </a:solidFill>
          <a:ln w="12700" cmpd="sng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" name="Trapezoid 211">
            <a:extLst>
              <a:ext uri="{FF2B5EF4-FFF2-40B4-BE49-F238E27FC236}">
                <a16:creationId xmlns:a16="http://schemas.microsoft.com/office/drawing/2014/main" id="{1006E8E2-D5A8-EBB5-036E-942D10F91E62}"/>
              </a:ext>
            </a:extLst>
          </p:cNvPr>
          <p:cNvSpPr/>
          <p:nvPr/>
        </p:nvSpPr>
        <p:spPr>
          <a:xfrm rot="5400000">
            <a:off x="4852147" y="2220352"/>
            <a:ext cx="1188720" cy="365760"/>
          </a:xfrm>
          <a:prstGeom prst="trapezoid">
            <a:avLst>
              <a:gd name="adj" fmla="val 33333"/>
            </a:avLst>
          </a:prstGeom>
          <a:solidFill>
            <a:srgbClr val="BFE498"/>
          </a:solidFill>
          <a:ln w="12700" cmpd="sng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3" name="Rounded Rectangle 212">
            <a:extLst>
              <a:ext uri="{FF2B5EF4-FFF2-40B4-BE49-F238E27FC236}">
                <a16:creationId xmlns:a16="http://schemas.microsoft.com/office/drawing/2014/main" id="{737197F4-D4A5-8BA6-041C-9C4B7B2D9970}"/>
              </a:ext>
            </a:extLst>
          </p:cNvPr>
          <p:cNvSpPr/>
          <p:nvPr/>
        </p:nvSpPr>
        <p:spPr>
          <a:xfrm>
            <a:off x="8411280" y="1643374"/>
            <a:ext cx="365760" cy="1463040"/>
          </a:xfrm>
          <a:prstGeom prst="roundRect">
            <a:avLst/>
          </a:prstGeom>
          <a:solidFill>
            <a:srgbClr val="EEA9CB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4" name="Rounded Rectangle 213">
            <a:extLst>
              <a:ext uri="{FF2B5EF4-FFF2-40B4-BE49-F238E27FC236}">
                <a16:creationId xmlns:a16="http://schemas.microsoft.com/office/drawing/2014/main" id="{6CD5487E-D51C-69EE-76F5-C0407FA8AADA}"/>
              </a:ext>
            </a:extLst>
          </p:cNvPr>
          <p:cNvSpPr/>
          <p:nvPr/>
        </p:nvSpPr>
        <p:spPr>
          <a:xfrm>
            <a:off x="8977908" y="1803999"/>
            <a:ext cx="365760" cy="1097280"/>
          </a:xfrm>
          <a:prstGeom prst="roundRect">
            <a:avLst/>
          </a:prstGeom>
          <a:solidFill>
            <a:srgbClr val="EEA9CB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5" name="Rounded Rectangle 214">
            <a:extLst>
              <a:ext uri="{FF2B5EF4-FFF2-40B4-BE49-F238E27FC236}">
                <a16:creationId xmlns:a16="http://schemas.microsoft.com/office/drawing/2014/main" id="{2F2B5523-7A48-63BE-FACA-02CDCED810D9}"/>
              </a:ext>
            </a:extLst>
          </p:cNvPr>
          <p:cNvSpPr/>
          <p:nvPr/>
        </p:nvSpPr>
        <p:spPr>
          <a:xfrm>
            <a:off x="9523875" y="2123230"/>
            <a:ext cx="365760" cy="548640"/>
          </a:xfrm>
          <a:prstGeom prst="roundRect">
            <a:avLst/>
          </a:prstGeom>
          <a:solidFill>
            <a:srgbClr val="EEA9CB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6" name="Trapezoid 215">
            <a:extLst>
              <a:ext uri="{FF2B5EF4-FFF2-40B4-BE49-F238E27FC236}">
                <a16:creationId xmlns:a16="http://schemas.microsoft.com/office/drawing/2014/main" id="{5E89CA2E-FD26-0ED0-1903-7DFC9913026A}"/>
              </a:ext>
            </a:extLst>
          </p:cNvPr>
          <p:cNvSpPr/>
          <p:nvPr/>
        </p:nvSpPr>
        <p:spPr>
          <a:xfrm rot="16200000">
            <a:off x="6228019" y="2135949"/>
            <a:ext cx="731520" cy="457200"/>
          </a:xfrm>
          <a:prstGeom prst="trapezoid">
            <a:avLst>
              <a:gd name="adj" fmla="val 33333"/>
            </a:avLst>
          </a:prstGeom>
          <a:solidFill>
            <a:srgbClr val="BFE498"/>
          </a:solidFill>
          <a:ln w="12700" cmpd="sng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Trapezoid 216">
            <a:extLst>
              <a:ext uri="{FF2B5EF4-FFF2-40B4-BE49-F238E27FC236}">
                <a16:creationId xmlns:a16="http://schemas.microsoft.com/office/drawing/2014/main" id="{95BEEE16-E8A7-ABA5-037B-4753AE241D8F}"/>
              </a:ext>
            </a:extLst>
          </p:cNvPr>
          <p:cNvSpPr/>
          <p:nvPr/>
        </p:nvSpPr>
        <p:spPr>
          <a:xfrm rot="16200000">
            <a:off x="6634361" y="2204708"/>
            <a:ext cx="1188720" cy="365760"/>
          </a:xfrm>
          <a:prstGeom prst="trapezoid">
            <a:avLst>
              <a:gd name="adj" fmla="val 33333"/>
            </a:avLst>
          </a:prstGeom>
          <a:solidFill>
            <a:srgbClr val="BFE498"/>
          </a:solidFill>
          <a:ln w="12700" cmpd="sng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954279AE-01B8-2383-7477-567BC7C77697}"/>
              </a:ext>
            </a:extLst>
          </p:cNvPr>
          <p:cNvSpPr txBox="1"/>
          <p:nvPr/>
        </p:nvSpPr>
        <p:spPr>
          <a:xfrm>
            <a:off x="7589544" y="2185027"/>
            <a:ext cx="7974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  <a:r>
              <a:rPr lang="zh-CN" alt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4" name="Rounded Rectangle 233">
            <a:extLst>
              <a:ext uri="{FF2B5EF4-FFF2-40B4-BE49-F238E27FC236}">
                <a16:creationId xmlns:a16="http://schemas.microsoft.com/office/drawing/2014/main" id="{60642345-A1DE-C632-8607-99E0173D2D8F}"/>
              </a:ext>
            </a:extLst>
          </p:cNvPr>
          <p:cNvSpPr/>
          <p:nvPr/>
        </p:nvSpPr>
        <p:spPr>
          <a:xfrm>
            <a:off x="4993786" y="1540197"/>
            <a:ext cx="5000202" cy="1667564"/>
          </a:xfrm>
          <a:prstGeom prst="roundRect">
            <a:avLst/>
          </a:prstGeom>
          <a:noFill/>
          <a:ln w="38100" cmpd="sng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35" name="Ink 234">
                <a:extLst>
                  <a:ext uri="{FF2B5EF4-FFF2-40B4-BE49-F238E27FC236}">
                    <a16:creationId xmlns:a16="http://schemas.microsoft.com/office/drawing/2014/main" id="{FC3A5945-375A-0BC4-E1C3-E593454FC427}"/>
                  </a:ext>
                </a:extLst>
              </p14:cNvPr>
              <p14:cNvContentPartPr/>
              <p14:nvPr/>
            </p14:nvContentPartPr>
            <p14:xfrm>
              <a:off x="9149628" y="5214334"/>
              <a:ext cx="1162800" cy="53640"/>
            </p14:xfrm>
          </p:contentPart>
        </mc:Choice>
        <mc:Fallback>
          <p:pic>
            <p:nvPicPr>
              <p:cNvPr id="235" name="Ink 234">
                <a:extLst>
                  <a:ext uri="{FF2B5EF4-FFF2-40B4-BE49-F238E27FC236}">
                    <a16:creationId xmlns:a16="http://schemas.microsoft.com/office/drawing/2014/main" id="{FC3A5945-375A-0BC4-E1C3-E593454FC42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059628" y="5034334"/>
                <a:ext cx="1342440" cy="41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36" name="Ink 235">
                <a:extLst>
                  <a:ext uri="{FF2B5EF4-FFF2-40B4-BE49-F238E27FC236}">
                    <a16:creationId xmlns:a16="http://schemas.microsoft.com/office/drawing/2014/main" id="{F14E0117-02BC-DBF2-7EA0-F77D9428E08B}"/>
                  </a:ext>
                </a:extLst>
              </p14:cNvPr>
              <p14:cNvContentPartPr/>
              <p14:nvPr/>
            </p14:nvContentPartPr>
            <p14:xfrm>
              <a:off x="7059493" y="5268668"/>
              <a:ext cx="1093320" cy="50400"/>
            </p14:xfrm>
          </p:contentPart>
        </mc:Choice>
        <mc:Fallback>
          <p:pic>
            <p:nvPicPr>
              <p:cNvPr id="236" name="Ink 235">
                <a:extLst>
                  <a:ext uri="{FF2B5EF4-FFF2-40B4-BE49-F238E27FC236}">
                    <a16:creationId xmlns:a16="http://schemas.microsoft.com/office/drawing/2014/main" id="{F14E0117-02BC-DBF2-7EA0-F77D9428E08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969493" y="5088668"/>
                <a:ext cx="1272960" cy="41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237" name="Ink 236">
                <a:extLst>
                  <a:ext uri="{FF2B5EF4-FFF2-40B4-BE49-F238E27FC236}">
                    <a16:creationId xmlns:a16="http://schemas.microsoft.com/office/drawing/2014/main" id="{EC5D2B94-43B3-97C1-4A8F-C70A03CCC866}"/>
                  </a:ext>
                </a:extLst>
              </p14:cNvPr>
              <p14:cNvContentPartPr/>
              <p14:nvPr/>
            </p14:nvContentPartPr>
            <p14:xfrm>
              <a:off x="4741482" y="5259489"/>
              <a:ext cx="1310040" cy="43920"/>
            </p14:xfrm>
          </p:contentPart>
        </mc:Choice>
        <mc:Fallback>
          <p:pic>
            <p:nvPicPr>
              <p:cNvPr id="237" name="Ink 236">
                <a:extLst>
                  <a:ext uri="{FF2B5EF4-FFF2-40B4-BE49-F238E27FC236}">
                    <a16:creationId xmlns:a16="http://schemas.microsoft.com/office/drawing/2014/main" id="{EC5D2B94-43B3-97C1-4A8F-C70A03CCC86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651482" y="5079489"/>
                <a:ext cx="1489680" cy="403560"/>
              </a:xfrm>
              <a:prstGeom prst="rect">
                <a:avLst/>
              </a:prstGeom>
            </p:spPr>
          </p:pic>
        </mc:Fallback>
      </mc:AlternateContent>
      <p:sp>
        <p:nvSpPr>
          <p:cNvPr id="238" name="TextBox 237">
            <a:extLst>
              <a:ext uri="{FF2B5EF4-FFF2-40B4-BE49-F238E27FC236}">
                <a16:creationId xmlns:a16="http://schemas.microsoft.com/office/drawing/2014/main" id="{15B595AD-282B-0E49-EF59-59610E08F8AC}"/>
              </a:ext>
            </a:extLst>
          </p:cNvPr>
          <p:cNvSpPr txBox="1"/>
          <p:nvPr/>
        </p:nvSpPr>
        <p:spPr>
          <a:xfrm>
            <a:off x="4763211" y="5095941"/>
            <a:ext cx="14138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Setting</a:t>
            </a:r>
            <a:r>
              <a:rPr lang="zh-CN" alt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8FFE9B2E-2F01-94F2-B0BB-DEF71E6D5EA1}"/>
              </a:ext>
            </a:extLst>
          </p:cNvPr>
          <p:cNvSpPr txBox="1"/>
          <p:nvPr/>
        </p:nvSpPr>
        <p:spPr>
          <a:xfrm>
            <a:off x="6937390" y="5057524"/>
            <a:ext cx="14110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Setting</a:t>
            </a:r>
            <a:r>
              <a:rPr lang="zh-CN" alt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B92FDB22-7DCE-8B08-8DF3-15254DB3325B}"/>
              </a:ext>
            </a:extLst>
          </p:cNvPr>
          <p:cNvSpPr txBox="1"/>
          <p:nvPr/>
        </p:nvSpPr>
        <p:spPr>
          <a:xfrm>
            <a:off x="9108727" y="5051463"/>
            <a:ext cx="14175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Setting</a:t>
            </a:r>
            <a:r>
              <a:rPr lang="zh-CN" alt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3" name="Left Arrow 242">
            <a:extLst>
              <a:ext uri="{FF2B5EF4-FFF2-40B4-BE49-F238E27FC236}">
                <a16:creationId xmlns:a16="http://schemas.microsoft.com/office/drawing/2014/main" id="{2276B040-C4D2-44AF-84A6-D9D779CB19B6}"/>
              </a:ext>
            </a:extLst>
          </p:cNvPr>
          <p:cNvSpPr/>
          <p:nvPr/>
        </p:nvSpPr>
        <p:spPr>
          <a:xfrm rot="7287307">
            <a:off x="5005245" y="3414598"/>
            <a:ext cx="640080" cy="274320"/>
          </a:xfrm>
          <a:prstGeom prst="leftArrow">
            <a:avLst>
              <a:gd name="adj1" fmla="val 50000"/>
              <a:gd name="adj2" fmla="val 46212"/>
            </a:avLst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5" name="Left Arrow 244">
            <a:extLst>
              <a:ext uri="{FF2B5EF4-FFF2-40B4-BE49-F238E27FC236}">
                <a16:creationId xmlns:a16="http://schemas.microsoft.com/office/drawing/2014/main" id="{3695E024-E66E-7A3A-EAAA-24204454DBA6}"/>
              </a:ext>
            </a:extLst>
          </p:cNvPr>
          <p:cNvSpPr/>
          <p:nvPr/>
        </p:nvSpPr>
        <p:spPr>
          <a:xfrm rot="5400000">
            <a:off x="7270774" y="3414597"/>
            <a:ext cx="457200" cy="274320"/>
          </a:xfrm>
          <a:prstGeom prst="leftArrow">
            <a:avLst>
              <a:gd name="adj1" fmla="val 50000"/>
              <a:gd name="adj2" fmla="val 46212"/>
            </a:avLst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6" name="Left Arrow 245">
            <a:extLst>
              <a:ext uri="{FF2B5EF4-FFF2-40B4-BE49-F238E27FC236}">
                <a16:creationId xmlns:a16="http://schemas.microsoft.com/office/drawing/2014/main" id="{84711EAA-0EB7-5674-4254-E1AAEA61F62B}"/>
              </a:ext>
            </a:extLst>
          </p:cNvPr>
          <p:cNvSpPr/>
          <p:nvPr/>
        </p:nvSpPr>
        <p:spPr>
          <a:xfrm rot="3117700">
            <a:off x="9386715" y="3413077"/>
            <a:ext cx="640080" cy="274320"/>
          </a:xfrm>
          <a:prstGeom prst="leftArrow">
            <a:avLst>
              <a:gd name="adj1" fmla="val 50000"/>
              <a:gd name="adj2" fmla="val 46212"/>
            </a:avLst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0" name="Rounded Rectangle 249">
            <a:extLst>
              <a:ext uri="{FF2B5EF4-FFF2-40B4-BE49-F238E27FC236}">
                <a16:creationId xmlns:a16="http://schemas.microsoft.com/office/drawing/2014/main" id="{973FC1FF-1372-CA1F-B269-AD37478EB61C}"/>
              </a:ext>
            </a:extLst>
          </p:cNvPr>
          <p:cNvSpPr/>
          <p:nvPr/>
        </p:nvSpPr>
        <p:spPr>
          <a:xfrm>
            <a:off x="3261502" y="2120736"/>
            <a:ext cx="181173" cy="457200"/>
          </a:xfrm>
          <a:prstGeom prst="roundRect">
            <a:avLst/>
          </a:prstGeom>
          <a:solidFill>
            <a:srgbClr val="B5784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1" name="Rounded Rectangle 250">
            <a:extLst>
              <a:ext uri="{FF2B5EF4-FFF2-40B4-BE49-F238E27FC236}">
                <a16:creationId xmlns:a16="http://schemas.microsoft.com/office/drawing/2014/main" id="{D12110AA-A1C2-06B7-8568-855149641349}"/>
              </a:ext>
            </a:extLst>
          </p:cNvPr>
          <p:cNvSpPr/>
          <p:nvPr/>
        </p:nvSpPr>
        <p:spPr>
          <a:xfrm>
            <a:off x="3491378" y="2247089"/>
            <a:ext cx="182880" cy="329184"/>
          </a:xfrm>
          <a:prstGeom prst="roundRect">
            <a:avLst/>
          </a:prstGeom>
          <a:solidFill>
            <a:srgbClr val="9E4F4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52" name="Straight Connector 251">
            <a:extLst>
              <a:ext uri="{FF2B5EF4-FFF2-40B4-BE49-F238E27FC236}">
                <a16:creationId xmlns:a16="http://schemas.microsoft.com/office/drawing/2014/main" id="{2A364F5D-6191-3919-49EC-11D25F8169F4}"/>
              </a:ext>
            </a:extLst>
          </p:cNvPr>
          <p:cNvCxnSpPr>
            <a:cxnSpLocks/>
          </p:cNvCxnSpPr>
          <p:nvPr/>
        </p:nvCxnSpPr>
        <p:spPr>
          <a:xfrm>
            <a:off x="2786490" y="2585137"/>
            <a:ext cx="95002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8" name="TextBox 257">
            <a:extLst>
              <a:ext uri="{FF2B5EF4-FFF2-40B4-BE49-F238E27FC236}">
                <a16:creationId xmlns:a16="http://schemas.microsoft.com/office/drawing/2014/main" id="{C70EF444-920A-E607-4F39-074C85DB82ED}"/>
              </a:ext>
            </a:extLst>
          </p:cNvPr>
          <p:cNvSpPr txBox="1"/>
          <p:nvPr/>
        </p:nvSpPr>
        <p:spPr>
          <a:xfrm>
            <a:off x="996945" y="4071963"/>
            <a:ext cx="400873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Investigate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settings:</a:t>
            </a: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-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sensitive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attribute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distributions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-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increasing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difficulty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9" name="TextBox 258">
            <a:extLst>
              <a:ext uri="{FF2B5EF4-FFF2-40B4-BE49-F238E27FC236}">
                <a16:creationId xmlns:a16="http://schemas.microsoft.com/office/drawing/2014/main" id="{C1FB1E86-5718-9E28-3C2C-ED43E2999895}"/>
              </a:ext>
            </a:extLst>
          </p:cNvPr>
          <p:cNvSpPr txBox="1"/>
          <p:nvPr/>
        </p:nvSpPr>
        <p:spPr>
          <a:xfrm>
            <a:off x="6593779" y="1188292"/>
            <a:ext cx="24612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/>
              <a:t>Augmentation</a:t>
            </a:r>
            <a:r>
              <a:rPr lang="zh-CN" altLang="en-US" sz="1400" b="1" dirty="0"/>
              <a:t> </a:t>
            </a:r>
            <a:r>
              <a:rPr lang="en-US" altLang="zh-CN" sz="1400" b="1" dirty="0"/>
              <a:t>Pipeline</a:t>
            </a:r>
            <a:endParaRPr lang="en-US" sz="1400" b="1" dirty="0"/>
          </a:p>
        </p:txBody>
      </p:sp>
      <p:cxnSp>
        <p:nvCxnSpPr>
          <p:cNvPr id="260" name="Straight Arrow Connector 259">
            <a:extLst>
              <a:ext uri="{FF2B5EF4-FFF2-40B4-BE49-F238E27FC236}">
                <a16:creationId xmlns:a16="http://schemas.microsoft.com/office/drawing/2014/main" id="{D7FCF94A-22ED-F978-C985-D32CF57D9210}"/>
              </a:ext>
            </a:extLst>
          </p:cNvPr>
          <p:cNvCxnSpPr>
            <a:cxnSpLocks/>
          </p:cNvCxnSpPr>
          <p:nvPr/>
        </p:nvCxnSpPr>
        <p:spPr>
          <a:xfrm>
            <a:off x="4015627" y="2390675"/>
            <a:ext cx="725855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Straight Arrow Connector 260">
            <a:extLst>
              <a:ext uri="{FF2B5EF4-FFF2-40B4-BE49-F238E27FC236}">
                <a16:creationId xmlns:a16="http://schemas.microsoft.com/office/drawing/2014/main" id="{F6A39CCA-316A-3361-1737-5B7FF9452CB5}"/>
              </a:ext>
            </a:extLst>
          </p:cNvPr>
          <p:cNvCxnSpPr>
            <a:cxnSpLocks/>
          </p:cNvCxnSpPr>
          <p:nvPr/>
        </p:nvCxnSpPr>
        <p:spPr>
          <a:xfrm>
            <a:off x="3491378" y="4242550"/>
            <a:ext cx="268954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2" name="TextBox 261">
            <a:extLst>
              <a:ext uri="{FF2B5EF4-FFF2-40B4-BE49-F238E27FC236}">
                <a16:creationId xmlns:a16="http://schemas.microsoft.com/office/drawing/2014/main" id="{A8603B9C-3844-6C0C-0CE2-B76025C14894}"/>
              </a:ext>
            </a:extLst>
          </p:cNvPr>
          <p:cNvSpPr txBox="1"/>
          <p:nvPr/>
        </p:nvSpPr>
        <p:spPr>
          <a:xfrm>
            <a:off x="2822039" y="2585279"/>
            <a:ext cx="9500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/>
              <a:t>Test</a:t>
            </a:r>
            <a:r>
              <a:rPr lang="zh-CN" altLang="en-US" sz="1400" b="1" dirty="0"/>
              <a:t> </a:t>
            </a:r>
            <a:r>
              <a:rPr lang="en-US" altLang="zh-CN" sz="1400" b="1" dirty="0"/>
              <a:t>set</a:t>
            </a: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4242055627"/>
      </p:ext>
    </p:extLst>
  </p:cSld>
  <p:clrMapOvr>
    <a:masterClrMapping/>
  </p:clrMapOvr>
</p:sld>
</file>

<file path=ppt/theme/theme1.xml><?xml version="1.0" encoding="utf-8"?>
<a:theme xmlns:a="http://schemas.openxmlformats.org/drawingml/2006/main" name="My_PPT_them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Custom 1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Glossy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tint val="95000"/>
              <a:shade val="95000"/>
              <a:satMod val="120000"/>
            </a:schemeClr>
          </a:solidFill>
          <a:prstDash val="solid"/>
        </a:ln>
        <a:ln w="55000" cap="flat" cmpd="thickThin" algn="ctr">
          <a:solidFill>
            <a:schemeClr val="phClr">
              <a:tint val="90000"/>
              <a:satMod val="130000"/>
            </a:schemeClr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y_PPT_theme" id="{DA9C655F-DBF9-B749-81B3-06E1DC102C56}" vid="{0FEE13B9-DB5F-3243-BD31-8BEB1A13E38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My_PPT_theme</Template>
  <TotalTime>26115</TotalTime>
  <Words>669</Words>
  <Application>Microsoft Macintosh PowerPoint</Application>
  <PresentationFormat>Widescreen</PresentationFormat>
  <Paragraphs>169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Aptos</vt:lpstr>
      <vt:lpstr>Arial</vt:lpstr>
      <vt:lpstr>Garamond</vt:lpstr>
      <vt:lpstr>Segoe UI</vt:lpstr>
      <vt:lpstr>Segoe UI Semibold</vt:lpstr>
      <vt:lpstr>Times New Roman</vt:lpstr>
      <vt:lpstr>Wingdings</vt:lpstr>
      <vt:lpstr>My_PPT_theme</vt:lpstr>
      <vt:lpstr>From Majority to Minority:  A Diffusion-based Augmentation for  Underrepresented Groups in Skin Lesion Analysis</vt:lpstr>
      <vt:lpstr>Motivation</vt:lpstr>
      <vt:lpstr>Motivation</vt:lpstr>
      <vt:lpstr>Motivation</vt:lpstr>
      <vt:lpstr>Motivation</vt:lpstr>
      <vt:lpstr>Method</vt:lpstr>
      <vt:lpstr>Method</vt:lpstr>
      <vt:lpstr>Method</vt:lpstr>
      <vt:lpstr>Setting Overview</vt:lpstr>
      <vt:lpstr>Results - Setting 1</vt:lpstr>
      <vt:lpstr>Results - Setting 2</vt:lpstr>
      <vt:lpstr>Results - Setting 3</vt:lpstr>
      <vt:lpstr>Ablation Study</vt:lpstr>
      <vt:lpstr>Qualitative Analysis  </vt:lpstr>
      <vt:lpstr>Conclusion &amp; Future Work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Test-time Assessment of a Model’s Performance on Unseen Domains via Optimal Transport</dc:title>
  <dc:creator>Mehra, Akshay</dc:creator>
  <cp:lastModifiedBy>Wang, Janet</cp:lastModifiedBy>
  <cp:revision>60</cp:revision>
  <dcterms:created xsi:type="dcterms:W3CDTF">2024-06-05T20:29:15Z</dcterms:created>
  <dcterms:modified xsi:type="dcterms:W3CDTF">2024-10-06T23:11:35Z</dcterms:modified>
</cp:coreProperties>
</file>